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</p:sldIdLst>
  <p:sldSz cx="18288000" cy="10287000"/>
  <p:notesSz cx="6858000" cy="9144000"/>
  <p:embeddedFontLst>
    <p:embeddedFont>
      <p:font typeface="Nunito" charset="1" panose="00000500000000000000"/>
      <p:regular r:id="rId6"/>
    </p:embeddedFont>
    <p:embeddedFont>
      <p:font typeface="Nunito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Open Sans Light" charset="1" panose="020B0306030504020204"/>
      <p:regular r:id="rId12"/>
    </p:embeddedFont>
    <p:embeddedFont>
      <p:font typeface="Open Sans Light Bold" charset="1" panose="020B0806030504020204"/>
      <p:regular r:id="rId13"/>
    </p:embeddedFont>
    <p:embeddedFont>
      <p:font typeface="Open Sans Light Italics" charset="1" panose="020B0306030504020204"/>
      <p:regular r:id="rId14"/>
    </p:embeddedFont>
    <p:embeddedFont>
      <p:font typeface="Open Sans Light Bold Italics" charset="1" panose="020B0806030504020204"/>
      <p:regular r:id="rId15"/>
    </p:embeddedFont>
    <p:embeddedFont>
      <p:font typeface="Open Sans" charset="1" panose="020B0606030504020204"/>
      <p:regular r:id="rId16"/>
    </p:embeddedFont>
    <p:embeddedFont>
      <p:font typeface="Open Sans Bold" charset="1" panose="020B0806030504020204"/>
      <p:regular r:id="rId17"/>
    </p:embeddedFont>
    <p:embeddedFont>
      <p:font typeface="Open Sans Italics" charset="1" panose="020B0606030504020204"/>
      <p:regular r:id="rId18"/>
    </p:embeddedFont>
    <p:embeddedFont>
      <p:font typeface="Open Sans Bold Italics" charset="1" panose="020B0806030504020204"/>
      <p:regular r:id="rId19"/>
    </p:embeddedFont>
    <p:embeddedFont>
      <p:font typeface="Open Sans Extra Bold" charset="1" panose="020B0906030804020204"/>
      <p:regular r:id="rId20"/>
    </p:embeddedFont>
    <p:embeddedFont>
      <p:font typeface="Open Sans Extra Bold Italics" charset="1" panose="020B0906030804020204"/>
      <p:regular r:id="rId21"/>
    </p:embeddedFont>
    <p:embeddedFont>
      <p:font typeface="Nunito Sans Bold" charset="1" panose="00000800000000000000"/>
      <p:regular r:id="rId22"/>
    </p:embeddedFont>
    <p:embeddedFont>
      <p:font typeface="Nunito Sans Bold Bold" charset="1" panose="00000900000000000000"/>
      <p:regular r:id="rId23"/>
    </p:embeddedFont>
    <p:embeddedFont>
      <p:font typeface="Nunito Sans Bold Italics" charset="1" panose="00000800000000000000"/>
      <p:regular r:id="rId24"/>
    </p:embeddedFont>
    <p:embeddedFont>
      <p:font typeface="Nunito Sans Bold Bold Italics" charset="1" panose="00000900000000000000"/>
      <p:regular r:id="rId25"/>
    </p:embeddedFont>
    <p:embeddedFont>
      <p:font typeface="Nunito Sans Black" charset="1" panose="00000A00000000000000"/>
      <p:regular r:id="rId26"/>
    </p:embeddedFont>
    <p:embeddedFont>
      <p:font typeface="Nunito Sans Black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48" Target="slides/slide21.xml" Type="http://schemas.openxmlformats.org/officeDocument/2006/relationships/slide"/><Relationship Id="rId49" Target="slides/slide22.xml" Type="http://schemas.openxmlformats.org/officeDocument/2006/relationships/slide"/><Relationship Id="rId5" Target="tableStyles.xml" Type="http://schemas.openxmlformats.org/officeDocument/2006/relationships/tableStyles"/><Relationship Id="rId50" Target="slides/slide2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jpe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9.png" Type="http://schemas.openxmlformats.org/officeDocument/2006/relationships/image"/><Relationship Id="rId4" Target="../media/image60.svg" Type="http://schemas.openxmlformats.org/officeDocument/2006/relationships/image"/><Relationship Id="rId5" Target="../media/image61.png" Type="http://schemas.openxmlformats.org/officeDocument/2006/relationships/image"/><Relationship Id="rId6" Target="../media/image6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63.png" Type="http://schemas.openxmlformats.org/officeDocument/2006/relationships/image"/><Relationship Id="rId4" Target="../media/image6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9000"/>
          </a:blip>
          <a:srcRect l="0" t="2986" r="0" b="4076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5349308" y="9644698"/>
            <a:ext cx="7589385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865882" y="180975"/>
            <a:ext cx="1655623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216AD9"/>
                </a:solidFill>
                <a:latin typeface="Open Sans Extra Bold Italics"/>
              </a:rPr>
              <a:t>PROJETO FINAL DO MÓDULO 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02448" y="8757602"/>
            <a:ext cx="76831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16AD9"/>
                </a:solidFill>
                <a:latin typeface="Open Sans Bold Italics"/>
              </a:rPr>
              <a:t>Squad 3: Superpoderoso</a:t>
            </a:r>
            <a:r>
              <a:rPr lang="en-US" sz="5199">
                <a:solidFill>
                  <a:srgbClr val="216AD9"/>
                </a:solidFill>
                <a:latin typeface="Open Sans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53731" y="4519930"/>
            <a:ext cx="978053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unito Sans Black Bold"/>
              </a:rPr>
              <a:t>Análise da Precificação dos Combustíves no Brasil (Julho-Agosto/2022)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000" r="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330" t="0" r="330" b="237"/>
          <a:stretch>
            <a:fillRect/>
          </a:stretch>
        </p:blipFill>
        <p:spPr>
          <a:xfrm flipH="false" flipV="false" rot="0">
            <a:off x="10083080" y="3170067"/>
            <a:ext cx="7773633" cy="666580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75" t="0" r="75" b="0"/>
          <a:stretch>
            <a:fillRect/>
          </a:stretch>
        </p:blipFill>
        <p:spPr>
          <a:xfrm flipH="false" flipV="false" rot="0">
            <a:off x="1028700" y="3245549"/>
            <a:ext cx="7773633" cy="659031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560278" y="279102"/>
            <a:ext cx="5226742" cy="280418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1102"/>
          <a:stretch>
            <a:fillRect/>
          </a:stretch>
        </p:blipFill>
        <p:spPr>
          <a:xfrm flipH="false" flipV="false" rot="0">
            <a:off x="2843640" y="247492"/>
            <a:ext cx="4143753" cy="28357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65" r="0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400227" y="8830945"/>
            <a:ext cx="5619022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644958" y="1788391"/>
            <a:ext cx="10998084" cy="784370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439420"/>
            <a:ext cx="16230600" cy="1216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0"/>
              </a:lnSpc>
            </a:pPr>
            <a:r>
              <a:rPr lang="en-US" sz="4300" spc="-43">
                <a:solidFill>
                  <a:srgbClr val="FAC931"/>
                </a:solidFill>
                <a:latin typeface="Nunito Bold"/>
              </a:rPr>
              <a:t>3. Quais os 5 estados com o preço médio da gasolina e do etanol mais caros?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31575" y="9258300"/>
            <a:ext cx="827725" cy="482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10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1640278" y="9741268"/>
            <a:ext cx="5619022" cy="0"/>
          </a:xfrm>
          <a:prstGeom prst="line">
            <a:avLst/>
          </a:prstGeom>
          <a:ln cap="rnd" w="19050">
            <a:solidFill>
              <a:srgbClr val="FAC9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65" r="0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57169" y="1992455"/>
            <a:ext cx="17573662" cy="691807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739457"/>
            <a:ext cx="16230600" cy="61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30"/>
              </a:lnSpc>
              <a:spcBef>
                <a:spcPct val="0"/>
              </a:spcBef>
            </a:pPr>
            <a:r>
              <a:rPr lang="en-US" sz="4300" spc="-43" u="none">
                <a:solidFill>
                  <a:srgbClr val="FAC931"/>
                </a:solidFill>
                <a:latin typeface="Nunito Bold"/>
              </a:rPr>
              <a:t>4. Qual o preço médio da gasolina e do etanol por estado?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31575" y="9258300"/>
            <a:ext cx="82772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11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1640278" y="9741268"/>
            <a:ext cx="5619022" cy="0"/>
          </a:xfrm>
          <a:prstGeom prst="line">
            <a:avLst/>
          </a:prstGeom>
          <a:ln cap="rnd" w="19050">
            <a:solidFill>
              <a:srgbClr val="FAC9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000" r="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059172" y="3429403"/>
            <a:ext cx="10090536" cy="342819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890407"/>
            <a:ext cx="16230600" cy="1216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30"/>
              </a:lnSpc>
              <a:spcBef>
                <a:spcPct val="0"/>
              </a:spcBef>
            </a:pPr>
            <a:r>
              <a:rPr lang="en-US" sz="4300" spc="-43" u="none">
                <a:solidFill>
                  <a:srgbClr val="FAC931"/>
                </a:solidFill>
                <a:latin typeface="Nunito Bold"/>
              </a:rPr>
              <a:t>5. Qual o município que possui o menor preço para a gasolina e para o etanol?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31575" y="9258300"/>
            <a:ext cx="827725" cy="482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12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7549" y="4071367"/>
            <a:ext cx="4764382" cy="208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8" indent="-194314" lvl="1">
              <a:lnSpc>
                <a:spcPts val="2826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Open Sans Light Bold"/>
              </a:rPr>
              <a:t>Temos na tabela explícito que dos três municípios com o valor mais baixo registrado dos combustíveis, todos estão no eixo Sul-Sudeste, em São Paulo e no Rio Grande do Sul mais especificamente. 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1640278" y="9741268"/>
            <a:ext cx="5619022" cy="0"/>
          </a:xfrm>
          <a:prstGeom prst="line">
            <a:avLst/>
          </a:prstGeom>
          <a:ln cap="rnd" w="19050">
            <a:solidFill>
              <a:srgbClr val="FAC9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000" r="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259657" y="3276956"/>
            <a:ext cx="9817538" cy="373308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431575" y="9258300"/>
            <a:ext cx="827725" cy="482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13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11640278" y="9741268"/>
            <a:ext cx="5619022" cy="0"/>
          </a:xfrm>
          <a:prstGeom prst="line">
            <a:avLst/>
          </a:prstGeom>
          <a:ln cap="rnd" w="19050">
            <a:solidFill>
              <a:srgbClr val="FAC9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6845438" y="9320313"/>
            <a:ext cx="376594" cy="358941"/>
            <a:chOff x="0" y="0"/>
            <a:chExt cx="812800" cy="7747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3600">
                <a:alpha val="19608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228600" y="200025"/>
              <a:ext cx="355600" cy="409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890407"/>
            <a:ext cx="16230600" cy="1216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30"/>
              </a:lnSpc>
              <a:spcBef>
                <a:spcPct val="0"/>
              </a:spcBef>
            </a:pPr>
            <a:r>
              <a:rPr lang="en-US" sz="4300" spc="-43" u="none">
                <a:solidFill>
                  <a:srgbClr val="FAC931"/>
                </a:solidFill>
                <a:latin typeface="Nunito Bold"/>
              </a:rPr>
              <a:t>6. Qual o município que possui o maior preço para a gasolina e para o etanol?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3861" y="4071367"/>
            <a:ext cx="5553149" cy="208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8" indent="-194314" lvl="1">
              <a:lnSpc>
                <a:spcPts val="2826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>
                <a:solidFill>
                  <a:srgbClr val="FFFFFF"/>
                </a:solidFill>
                <a:latin typeface="Open Sans Light Bold"/>
              </a:rPr>
              <a:t>Percebemos que dos três municípios, dois deles estão no eixo Sul-Sudeste novamente, no Rio de Janeiro e no Rio Grande do Sul, tendo apenas o município de Gurupi fora disso, localizado na região Norte no estado de Tocantins.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65" r="0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348" t="0" r="348" b="0"/>
          <a:stretch>
            <a:fillRect/>
          </a:stretch>
        </p:blipFill>
        <p:spPr>
          <a:xfrm flipH="false" flipV="false" rot="0">
            <a:off x="293212" y="2631597"/>
            <a:ext cx="8503251" cy="473146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144000" y="2631597"/>
            <a:ext cx="8722009" cy="473146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890407"/>
            <a:ext cx="16230600" cy="61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30"/>
              </a:lnSpc>
              <a:spcBef>
                <a:spcPct val="0"/>
              </a:spcBef>
            </a:pPr>
            <a:r>
              <a:rPr lang="en-US" sz="4300" spc="-43" u="none">
                <a:solidFill>
                  <a:srgbClr val="FAC931"/>
                </a:solidFill>
                <a:latin typeface="Nunito Bold"/>
              </a:rPr>
              <a:t>7. Qual a região que possui o maior valor médio da gasolina?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31575" y="9258300"/>
            <a:ext cx="827725" cy="482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14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1640278" y="9741268"/>
            <a:ext cx="5619022" cy="0"/>
          </a:xfrm>
          <a:prstGeom prst="line">
            <a:avLst/>
          </a:prstGeom>
          <a:ln cap="rnd" w="19050">
            <a:solidFill>
              <a:srgbClr val="FAC9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65" r="0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761246" y="1838332"/>
            <a:ext cx="12765508" cy="683463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890407"/>
            <a:ext cx="16230600" cy="61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30"/>
              </a:lnSpc>
              <a:spcBef>
                <a:spcPct val="0"/>
              </a:spcBef>
            </a:pPr>
            <a:r>
              <a:rPr lang="en-US" sz="4300" spc="-43" u="none">
                <a:solidFill>
                  <a:srgbClr val="FAC931"/>
                </a:solidFill>
                <a:latin typeface="Nunito Bold"/>
              </a:rPr>
              <a:t>8. Qual a região que possui o menor valor médio do etanol?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31575" y="9258300"/>
            <a:ext cx="827725" cy="482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15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1640278" y="9741268"/>
            <a:ext cx="5619022" cy="0"/>
          </a:xfrm>
          <a:prstGeom prst="line">
            <a:avLst/>
          </a:prstGeom>
          <a:ln cap="rnd" w="19050">
            <a:solidFill>
              <a:srgbClr val="FAC9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431575" y="9258300"/>
            <a:ext cx="827725" cy="482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16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1640278" y="9741268"/>
            <a:ext cx="5619022" cy="0"/>
          </a:xfrm>
          <a:prstGeom prst="line">
            <a:avLst/>
          </a:prstGeom>
          <a:ln cap="rnd" w="19050">
            <a:solidFill>
              <a:srgbClr val="FAC931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714857" y="1641694"/>
            <a:ext cx="10858285" cy="788241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207877"/>
            <a:ext cx="16230600" cy="1216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30"/>
              </a:lnSpc>
              <a:spcBef>
                <a:spcPct val="0"/>
              </a:spcBef>
            </a:pPr>
            <a:r>
              <a:rPr lang="en-US" sz="4300" spc="-43" u="none">
                <a:solidFill>
                  <a:srgbClr val="FAC931"/>
                </a:solidFill>
                <a:latin typeface="Nunito Bold"/>
              </a:rPr>
              <a:t>9. Há alguma correlação entre o valor do combustível (gasolina e etanol) e a região onde ele é vendido?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437981" y="1788391"/>
            <a:ext cx="11412038" cy="760013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439420"/>
            <a:ext cx="16230600" cy="1216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30"/>
              </a:lnSpc>
              <a:spcBef>
                <a:spcPct val="0"/>
              </a:spcBef>
            </a:pPr>
            <a:r>
              <a:rPr lang="en-US" sz="4300" spc="-43" u="none">
                <a:solidFill>
                  <a:srgbClr val="FAC931"/>
                </a:solidFill>
                <a:latin typeface="Nunito Bold"/>
              </a:rPr>
              <a:t>9. Há alguma correlação entre o valor do combustível (gasolina e etanol) e a região onde ele é vendido?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31575" y="9258300"/>
            <a:ext cx="827725" cy="482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17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1640278" y="9741268"/>
            <a:ext cx="5619022" cy="0"/>
          </a:xfrm>
          <a:prstGeom prst="line">
            <a:avLst/>
          </a:prstGeom>
          <a:ln cap="rnd" w="19050">
            <a:solidFill>
              <a:srgbClr val="FAC9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65" r="0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15717" y="2879102"/>
            <a:ext cx="8516652" cy="452879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232369" y="2879102"/>
            <a:ext cx="8339913" cy="452879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439420"/>
            <a:ext cx="16230600" cy="1216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30"/>
              </a:lnSpc>
              <a:spcBef>
                <a:spcPct val="0"/>
              </a:spcBef>
            </a:pPr>
            <a:r>
              <a:rPr lang="en-US" sz="4300" spc="-43" u="none">
                <a:solidFill>
                  <a:srgbClr val="FAC931"/>
                </a:solidFill>
                <a:latin typeface="Nunito Bold"/>
              </a:rPr>
              <a:t>10. Há alguma correlação entre o valor do combustível (gasolina e etanol) e a bandeira que vende ele?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31575" y="9258300"/>
            <a:ext cx="827725" cy="482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18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1640278" y="9741268"/>
            <a:ext cx="5619022" cy="0"/>
          </a:xfrm>
          <a:prstGeom prst="line">
            <a:avLst/>
          </a:prstGeom>
          <a:ln cap="rnd" w="19050">
            <a:solidFill>
              <a:srgbClr val="FAC9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000" r="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839659" y="8963790"/>
            <a:ext cx="4864281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1742" y="4996280"/>
            <a:ext cx="1738491" cy="396750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45475" b="24166"/>
          <a:stretch>
            <a:fillRect/>
          </a:stretch>
        </p:blipFill>
        <p:spPr>
          <a:xfrm flipH="false" flipV="false" rot="0">
            <a:off x="2345409" y="6835856"/>
            <a:ext cx="1852780" cy="235667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4631" t="23504" r="0" b="0"/>
          <a:stretch>
            <a:fillRect/>
          </a:stretch>
        </p:blipFill>
        <p:spPr>
          <a:xfrm flipH="false" flipV="false" rot="0">
            <a:off x="3886079" y="7133235"/>
            <a:ext cx="1378101" cy="2125065"/>
          </a:xfrm>
          <a:prstGeom prst="rect">
            <a:avLst/>
          </a:prstGeom>
        </p:spPr>
      </p:pic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6354389" y="970285"/>
            <a:ext cx="2009131" cy="2009131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0" r="0" t="-2798" b="-2798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202639" y="2444628"/>
            <a:ext cx="2009131" cy="2009131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0" r="0" t="-5735" b="-5735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354389" y="4138935"/>
            <a:ext cx="2009131" cy="2009131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0" r="0" t="-4426" b="-4426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1085850"/>
            <a:ext cx="4630746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spc="-65">
                <a:solidFill>
                  <a:srgbClr val="FAC931"/>
                </a:solidFill>
                <a:latin typeface="Nunito Bold"/>
              </a:rPr>
              <a:t>Conheça a Equipe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967825" y="1505072"/>
            <a:ext cx="2691346" cy="939858"/>
            <a:chOff x="0" y="0"/>
            <a:chExt cx="3588461" cy="125314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38100"/>
              <a:ext cx="3588461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FFFFF"/>
                  </a:solidFill>
                  <a:latin typeface="Nunito Sans Bold Bold"/>
                </a:rPr>
                <a:t>JOSÉ LUIZ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98788"/>
              <a:ext cx="3588461" cy="554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Nunito Bold"/>
                </a:rPr>
                <a:t>Co-facilitador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816074" y="2979415"/>
            <a:ext cx="3471926" cy="1395882"/>
            <a:chOff x="0" y="0"/>
            <a:chExt cx="4629235" cy="186117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38100"/>
              <a:ext cx="4629235" cy="485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Nunito Sans Bold"/>
                </a:rPr>
                <a:t>KAROLINE COSTA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99550"/>
              <a:ext cx="4629235" cy="11616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Nunito"/>
                </a:rPr>
                <a:t>Gestora de Gente e Engajamento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967825" y="4673722"/>
            <a:ext cx="2886295" cy="1395882"/>
            <a:chOff x="0" y="0"/>
            <a:chExt cx="3848393" cy="1861176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38100"/>
              <a:ext cx="3848393" cy="485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Nunito Sans Bold Bold"/>
                </a:rPr>
                <a:t>PEDRO CAMPOS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09075"/>
              <a:ext cx="3848393" cy="1152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99"/>
                </a:lnSpc>
              </a:pPr>
              <a:r>
                <a:rPr lang="en-US" sz="2399">
                  <a:solidFill>
                    <a:srgbClr val="FFFFFF"/>
                  </a:solidFill>
                  <a:latin typeface="Nunito"/>
                </a:rPr>
                <a:t>Gestor do Conhecimento</a:t>
              </a:r>
            </a:p>
          </p:txBody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2202639" y="6069604"/>
            <a:ext cx="2009131" cy="2009131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0" r="0" t="-1629" b="-1629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4816074" y="6604392"/>
            <a:ext cx="3471926" cy="939556"/>
            <a:chOff x="0" y="0"/>
            <a:chExt cx="4629235" cy="1252741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38100"/>
              <a:ext cx="4629235" cy="485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Nunito Sans Bold"/>
                </a:rPr>
                <a:t>CAROL CANDEIAS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709075"/>
              <a:ext cx="4629235" cy="543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99"/>
                </a:lnSpc>
              </a:pPr>
              <a:r>
                <a:rPr lang="en-US" sz="2399">
                  <a:solidFill>
                    <a:srgbClr val="FFFFFF"/>
                  </a:solidFill>
                  <a:latin typeface="Nunito"/>
                </a:rPr>
                <a:t>Colaboradora l</a:t>
              </a:r>
            </a:p>
          </p:txBody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6394135" y="7310115"/>
            <a:ext cx="2009131" cy="2009131"/>
            <a:chOff x="0" y="0"/>
            <a:chExt cx="6350000" cy="6350000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1"/>
              <a:stretch>
                <a:fillRect l="0" r="0" t="-1025" b="-1025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007570" y="7844903"/>
            <a:ext cx="2886295" cy="939556"/>
            <a:chOff x="0" y="0"/>
            <a:chExt cx="3848393" cy="1252741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-38100"/>
              <a:ext cx="3848393" cy="485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Nunito Sans Bold"/>
                </a:rPr>
                <a:t>ÉRICK VIEIRA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709075"/>
              <a:ext cx="3848393" cy="543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599"/>
                </a:lnSpc>
              </a:pPr>
              <a:r>
                <a:rPr lang="en-US" sz="2399">
                  <a:solidFill>
                    <a:srgbClr val="FFFFFF"/>
                  </a:solidFill>
                  <a:latin typeface="Nunito"/>
                </a:rPr>
                <a:t>Colaborador ll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6431575" y="9258300"/>
            <a:ext cx="82772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2</a:t>
            </a:r>
          </a:p>
        </p:txBody>
      </p:sp>
      <p:sp>
        <p:nvSpPr>
          <p:cNvPr name="AutoShape 34" id="34"/>
          <p:cNvSpPr/>
          <p:nvPr/>
        </p:nvSpPr>
        <p:spPr>
          <a:xfrm rot="0">
            <a:off x="11640278" y="9741268"/>
            <a:ext cx="5619022" cy="0"/>
          </a:xfrm>
          <a:prstGeom prst="line">
            <a:avLst/>
          </a:prstGeom>
          <a:ln cap="rnd" w="19050">
            <a:solidFill>
              <a:srgbClr val="FAC9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65" r="0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549659" y="2189709"/>
            <a:ext cx="10900130" cy="590758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439420"/>
            <a:ext cx="16230600" cy="1216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30"/>
              </a:lnSpc>
              <a:spcBef>
                <a:spcPct val="0"/>
              </a:spcBef>
            </a:pPr>
            <a:r>
              <a:rPr lang="en-US" sz="4300" spc="-43" u="none">
                <a:solidFill>
                  <a:srgbClr val="FAC931"/>
                </a:solidFill>
                <a:latin typeface="Nunito Bold"/>
              </a:rPr>
              <a:t>EXTRA: Qual dia da semana possui o valor dos combustíveis mais caros?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31575" y="9258300"/>
            <a:ext cx="827725" cy="482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19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11640278" y="9741268"/>
            <a:ext cx="5619022" cy="0"/>
          </a:xfrm>
          <a:prstGeom prst="line">
            <a:avLst/>
          </a:prstGeom>
          <a:ln cap="rnd" w="19050">
            <a:solidFill>
              <a:srgbClr val="FAC9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000" r="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67319" y="2961520"/>
            <a:ext cx="5569715" cy="58849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444363" y="2961520"/>
            <a:ext cx="5399274" cy="588498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853162" y="2961520"/>
            <a:ext cx="5584374" cy="588498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431575" y="9474920"/>
            <a:ext cx="82772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20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1640278" y="10005888"/>
            <a:ext cx="5619022" cy="0"/>
          </a:xfrm>
          <a:prstGeom prst="line">
            <a:avLst/>
          </a:prstGeom>
          <a:ln cap="rnd" w="19050">
            <a:solidFill>
              <a:srgbClr val="FAC931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2952" r="0" b="2952"/>
          <a:stretch>
            <a:fillRect/>
          </a:stretch>
        </p:blipFill>
        <p:spPr>
          <a:xfrm flipH="false" flipV="false" rot="0">
            <a:off x="6062876" y="2147070"/>
            <a:ext cx="6162248" cy="81445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06936" y="439420"/>
            <a:ext cx="16230600" cy="1216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30"/>
              </a:lnSpc>
              <a:spcBef>
                <a:spcPct val="0"/>
              </a:spcBef>
            </a:pPr>
            <a:r>
              <a:rPr lang="en-US" sz="4300" spc="-43" u="none">
                <a:solidFill>
                  <a:srgbClr val="FAC931"/>
                </a:solidFill>
                <a:latin typeface="Nunito Bold"/>
              </a:rPr>
              <a:t>EXTRA 2: Qual o Estado que possui o maior valor médio dos combustíveis?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7319" y="8884602"/>
            <a:ext cx="5569715" cy="61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0"/>
              </a:lnSpc>
            </a:pPr>
            <a:r>
              <a:rPr lang="en-US" sz="4300" spc="-43">
                <a:solidFill>
                  <a:srgbClr val="FAC931"/>
                </a:solidFill>
                <a:latin typeface="Nunito Bold"/>
              </a:rPr>
              <a:t>Gasolina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44363" y="8884602"/>
            <a:ext cx="5399274" cy="61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0"/>
              </a:lnSpc>
            </a:pPr>
            <a:r>
              <a:rPr lang="en-US" sz="4300" spc="-43">
                <a:solidFill>
                  <a:srgbClr val="FAC931"/>
                </a:solidFill>
                <a:latin typeface="Nunito Bold"/>
              </a:rPr>
              <a:t>Etanol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853162" y="8884602"/>
            <a:ext cx="5584374" cy="61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0"/>
              </a:lnSpc>
            </a:pPr>
            <a:r>
              <a:rPr lang="en-US" sz="4300" spc="-43">
                <a:solidFill>
                  <a:srgbClr val="FAC931"/>
                </a:solidFill>
                <a:latin typeface="Nunito Bold"/>
              </a:rPr>
              <a:t>Gasolina Aditivada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000" r="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769700" y="6525149"/>
            <a:ext cx="7098872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028700" y="2577372"/>
            <a:ext cx="6580873" cy="5348455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8547956" y="2741224"/>
            <a:ext cx="915398" cy="915398"/>
            <a:chOff x="0" y="0"/>
            <a:chExt cx="1220531" cy="122053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220531" cy="1220531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884FD"/>
              </a:solidFill>
            </p:spPr>
          </p:sp>
        </p:grp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40171" y="140171"/>
              <a:ext cx="940189" cy="940189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8547956" y="1029899"/>
            <a:ext cx="687907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spc="-65">
                <a:solidFill>
                  <a:srgbClr val="FAC931"/>
                </a:solidFill>
                <a:latin typeface="Nunito Bold"/>
              </a:rPr>
              <a:t>Fale conosco!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56655" y="2901426"/>
            <a:ext cx="779140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u="sng">
                <a:solidFill>
                  <a:srgbClr val="FFFFFF"/>
                </a:solidFill>
                <a:latin typeface="Nunito"/>
              </a:rPr>
              <a:t>José Luiz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56655" y="4167569"/>
            <a:ext cx="711645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u="sng">
                <a:solidFill>
                  <a:srgbClr val="FFFFFF"/>
                </a:solidFill>
                <a:latin typeface="Nunito"/>
              </a:rPr>
              <a:t>Karoline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56655" y="5433713"/>
            <a:ext cx="807069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u="sng">
                <a:solidFill>
                  <a:srgbClr val="FFFFFF"/>
                </a:solidFill>
                <a:latin typeface="Nunito"/>
              </a:rPr>
              <a:t>Pedro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56655" y="6701536"/>
            <a:ext cx="807069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u="sng">
                <a:solidFill>
                  <a:srgbClr val="FFFFFF"/>
                </a:solidFill>
                <a:latin typeface="Nunito"/>
              </a:rPr>
              <a:t>Candeias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56655" y="7969359"/>
            <a:ext cx="765175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u="sng">
                <a:solidFill>
                  <a:srgbClr val="FFFFFF"/>
                </a:solidFill>
                <a:latin typeface="Nunito"/>
              </a:rPr>
              <a:t>Erick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547956" y="4008049"/>
            <a:ext cx="915398" cy="915398"/>
            <a:chOff x="0" y="0"/>
            <a:chExt cx="1220531" cy="1220531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220531" cy="1220531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884FD"/>
              </a:solidFill>
            </p:spPr>
          </p:sp>
        </p:grpSp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40171" y="140171"/>
              <a:ext cx="940189" cy="940189"/>
            </a:xfrm>
            <a:prstGeom prst="rect">
              <a:avLst/>
            </a:prstGeom>
          </p:spPr>
        </p:pic>
      </p:grpSp>
      <p:grpSp>
        <p:nvGrpSpPr>
          <p:cNvPr name="Group 19" id="19"/>
          <p:cNvGrpSpPr/>
          <p:nvPr/>
        </p:nvGrpSpPr>
        <p:grpSpPr>
          <a:xfrm rot="0">
            <a:off x="8547956" y="5274874"/>
            <a:ext cx="915398" cy="915398"/>
            <a:chOff x="0" y="0"/>
            <a:chExt cx="1220531" cy="1220531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220531" cy="1220531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884FD"/>
              </a:solidFill>
            </p:spPr>
          </p:sp>
        </p:grpSp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40171" y="140171"/>
              <a:ext cx="940189" cy="940189"/>
            </a:xfrm>
            <a:prstGeom prst="rect">
              <a:avLst/>
            </a:prstGeom>
          </p:spPr>
        </p:pic>
      </p:grpSp>
      <p:grpSp>
        <p:nvGrpSpPr>
          <p:cNvPr name="Group 23" id="23"/>
          <p:cNvGrpSpPr/>
          <p:nvPr/>
        </p:nvGrpSpPr>
        <p:grpSpPr>
          <a:xfrm rot="0">
            <a:off x="8547956" y="6542697"/>
            <a:ext cx="915398" cy="915398"/>
            <a:chOff x="0" y="0"/>
            <a:chExt cx="1220531" cy="1220531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220531" cy="1220531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884FD"/>
              </a:solidFill>
            </p:spPr>
          </p:sp>
        </p:grpSp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40171" y="140171"/>
              <a:ext cx="940189" cy="940189"/>
            </a:xfrm>
            <a:prstGeom prst="rect">
              <a:avLst/>
            </a:prstGeom>
          </p:spPr>
        </p:pic>
      </p:grpSp>
      <p:grpSp>
        <p:nvGrpSpPr>
          <p:cNvPr name="Group 27" id="27"/>
          <p:cNvGrpSpPr/>
          <p:nvPr/>
        </p:nvGrpSpPr>
        <p:grpSpPr>
          <a:xfrm rot="0">
            <a:off x="8547956" y="7810521"/>
            <a:ext cx="915398" cy="915398"/>
            <a:chOff x="0" y="0"/>
            <a:chExt cx="1220531" cy="1220531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1220531" cy="1220531"/>
              <a:chOff x="0" y="0"/>
              <a:chExt cx="6350000" cy="6350000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884FD"/>
              </a:solidFill>
            </p:spPr>
          </p:sp>
        </p:grpSp>
        <p:pic>
          <p:nvPicPr>
            <p:cNvPr name="Picture 30" id="30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40171" y="140171"/>
              <a:ext cx="940189" cy="940189"/>
            </a:xfrm>
            <a:prstGeom prst="rect">
              <a:avLst/>
            </a:prstGeom>
          </p:spPr>
        </p:pic>
      </p:grpSp>
      <p:sp>
        <p:nvSpPr>
          <p:cNvPr name="TextBox 31" id="31"/>
          <p:cNvSpPr txBox="true"/>
          <p:nvPr/>
        </p:nvSpPr>
        <p:spPr>
          <a:xfrm rot="0">
            <a:off x="16431575" y="9258300"/>
            <a:ext cx="82772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21</a:t>
            </a:r>
          </a:p>
        </p:txBody>
      </p:sp>
      <p:sp>
        <p:nvSpPr>
          <p:cNvPr name="AutoShape 32" id="32"/>
          <p:cNvSpPr/>
          <p:nvPr/>
        </p:nvSpPr>
        <p:spPr>
          <a:xfrm rot="0">
            <a:off x="11640278" y="9741268"/>
            <a:ext cx="5619022" cy="0"/>
          </a:xfrm>
          <a:prstGeom prst="line">
            <a:avLst/>
          </a:prstGeom>
          <a:ln cap="rnd" w="19050">
            <a:solidFill>
              <a:srgbClr val="FAC9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000" r="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2006749" y="4254500"/>
            <a:ext cx="5415470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spc="-65">
                <a:solidFill>
                  <a:srgbClr val="FAC931"/>
                </a:solidFill>
                <a:latin typeface="Nunito Bold"/>
              </a:rPr>
              <a:t>Agradeçemos pela atenção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7412444"/>
            <a:ext cx="9474296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2754" y="1680944"/>
            <a:ext cx="9090242" cy="692511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431575" y="9258300"/>
            <a:ext cx="82772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22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1640278" y="9741268"/>
            <a:ext cx="5619022" cy="0"/>
          </a:xfrm>
          <a:prstGeom prst="line">
            <a:avLst/>
          </a:prstGeom>
          <a:ln cap="rnd" w="19050">
            <a:solidFill>
              <a:srgbClr val="FAC9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000" r="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104900"/>
            <a:ext cx="10140706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>
                <a:solidFill>
                  <a:srgbClr val="FAC931"/>
                </a:solidFill>
                <a:latin typeface="Nunito Bold"/>
              </a:rPr>
              <a:t>Proposta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331386" y="2510054"/>
            <a:ext cx="8838020" cy="1535882"/>
            <a:chOff x="0" y="0"/>
            <a:chExt cx="11784027" cy="204784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1784027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399">
                  <a:solidFill>
                    <a:srgbClr val="FFFFFF"/>
                  </a:solidFill>
                  <a:latin typeface="Nunito Sans Bold Italics"/>
                </a:rPr>
                <a:t>Dados para abastecer o carro!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817848"/>
              <a:ext cx="11784027" cy="1229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99"/>
                </a:lnSpc>
              </a:pPr>
              <a:r>
                <a:rPr lang="en-US" sz="2599">
                  <a:solidFill>
                    <a:srgbClr val="FFFFFF"/>
                  </a:solidFill>
                  <a:latin typeface="Nunito"/>
                </a:rPr>
                <a:t>Foi fornecido pelo cliente um banco de dados da série histórica de preço de venda da gasolina e do etanol.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331386" y="4416148"/>
            <a:ext cx="8276422" cy="2021657"/>
            <a:chOff x="0" y="0"/>
            <a:chExt cx="11035230" cy="269554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1035230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399">
                  <a:solidFill>
                    <a:srgbClr val="FFFFFF"/>
                  </a:solidFill>
                  <a:latin typeface="Nunito Sans Bold Italics"/>
                </a:rPr>
                <a:t>Questões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17848"/>
              <a:ext cx="11035230" cy="18776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99"/>
                </a:lnSpc>
              </a:pPr>
              <a:r>
                <a:rPr lang="en-US" sz="2599">
                  <a:solidFill>
                    <a:srgbClr val="FFFFFF"/>
                  </a:solidFill>
                  <a:latin typeface="Nunito"/>
                </a:rPr>
                <a:t>A partir dessa série precisávamos retornar dez análises de interesse do cliente, e mais duas em aberto de acordo com a relevância.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331386" y="6779443"/>
            <a:ext cx="8276422" cy="2021657"/>
            <a:chOff x="0" y="0"/>
            <a:chExt cx="11035230" cy="269554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11035230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79"/>
                </a:lnSpc>
              </a:pPr>
              <a:r>
                <a:rPr lang="en-US" sz="3399">
                  <a:solidFill>
                    <a:srgbClr val="FFFFFF"/>
                  </a:solidFill>
                  <a:latin typeface="Nunito Sans Bold Italics"/>
                </a:rPr>
                <a:t>Prazo e entrega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17848"/>
              <a:ext cx="11035230" cy="18776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99"/>
                </a:lnSpc>
              </a:pPr>
              <a:r>
                <a:rPr lang="en-US" sz="2599">
                  <a:solidFill>
                    <a:srgbClr val="FFFFFF"/>
                  </a:solidFill>
                  <a:latin typeface="Nunito"/>
                </a:rPr>
                <a:t>Com o prazo de 2 semanas precisávamos realizar a limpeza dos dados, contruir as análises apresentando os resultados em gráficos e apresentar todo o processo.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5021" y="3305462"/>
            <a:ext cx="5644279" cy="5981413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0">
            <a:off x="11427073" y="9258300"/>
            <a:ext cx="5832227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028700" y="2510054"/>
            <a:ext cx="82772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AC931"/>
                </a:solidFill>
                <a:latin typeface="Nunito Sans Bold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4416148"/>
            <a:ext cx="82772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AC931"/>
                </a:solidFill>
                <a:latin typeface="Nunito Sans Bold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779443"/>
            <a:ext cx="82772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AC931"/>
                </a:solidFill>
                <a:latin typeface="Nunito Sans Bold Bold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431575" y="9258300"/>
            <a:ext cx="82772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3</a:t>
            </a:r>
          </a:p>
        </p:txBody>
      </p:sp>
      <p:sp>
        <p:nvSpPr>
          <p:cNvPr name="AutoShape 19" id="19"/>
          <p:cNvSpPr/>
          <p:nvPr/>
        </p:nvSpPr>
        <p:spPr>
          <a:xfrm rot="0">
            <a:off x="11640278" y="9741268"/>
            <a:ext cx="5619022" cy="0"/>
          </a:xfrm>
          <a:prstGeom prst="line">
            <a:avLst/>
          </a:prstGeom>
          <a:ln cap="rnd" w="19050">
            <a:solidFill>
              <a:srgbClr val="FAC9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000" r="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197544" y="360143"/>
            <a:ext cx="9436066" cy="521059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6220" t="0" r="0" b="0"/>
          <a:stretch>
            <a:fillRect/>
          </a:stretch>
        </p:blipFill>
        <p:spPr>
          <a:xfrm flipH="false" flipV="false" rot="0">
            <a:off x="1010127" y="3164543"/>
            <a:ext cx="8627701" cy="679062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10127" y="654483"/>
            <a:ext cx="535748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67"/>
              </a:lnSpc>
            </a:pPr>
            <a:r>
              <a:rPr lang="en-US" sz="6973" spc="-223">
                <a:solidFill>
                  <a:srgbClr val="FAC931"/>
                </a:solidFill>
                <a:latin typeface="Nunito Bold"/>
              </a:rPr>
              <a:t>Planejamento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31575" y="9258300"/>
            <a:ext cx="82772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4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1640278" y="9741268"/>
            <a:ext cx="5619022" cy="0"/>
          </a:xfrm>
          <a:prstGeom prst="line">
            <a:avLst/>
          </a:prstGeom>
          <a:ln cap="rnd" w="19050">
            <a:solidFill>
              <a:srgbClr val="FAC9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000" r="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361072" y="4299165"/>
            <a:ext cx="6537760" cy="612775"/>
            <a:chOff x="0" y="0"/>
            <a:chExt cx="8717014" cy="8170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450806" y="0"/>
              <a:ext cx="7266207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Nunito Sans Bold"/>
                </a:rPr>
                <a:t>Acumular atividades;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99306"/>
              <a:ext cx="717728" cy="717728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361072" y="3407498"/>
            <a:ext cx="6537760" cy="596393"/>
            <a:chOff x="0" y="0"/>
            <a:chExt cx="8717014" cy="79519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450806" y="0"/>
              <a:ext cx="7266207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FFFFFF"/>
                  </a:solidFill>
                  <a:latin typeface="Nunito Sans Bold"/>
                </a:rPr>
                <a:t>Subestimar o projeto;</a:t>
              </a:r>
            </a:p>
          </p:txBody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77462"/>
              <a:ext cx="717728" cy="717728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361072" y="5207215"/>
            <a:ext cx="6537760" cy="538296"/>
            <a:chOff x="0" y="0"/>
            <a:chExt cx="8717014" cy="71772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450806" y="0"/>
              <a:ext cx="7266207" cy="622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99"/>
                </a:lnSpc>
              </a:pPr>
              <a:r>
                <a:rPr lang="en-US" sz="3082">
                  <a:solidFill>
                    <a:srgbClr val="FFFFFF"/>
                  </a:solidFill>
                  <a:latin typeface="Nunito Sans Bold"/>
                </a:rPr>
                <a:t>Prazos indefinidos;</a:t>
              </a:r>
            </a:p>
          </p:txBody>
        </p: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17728" cy="717728"/>
            </a:xfrm>
            <a:prstGeom prst="rect">
              <a:avLst/>
            </a:prstGeom>
          </p:spPr>
        </p:pic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25286" y="5139188"/>
            <a:ext cx="540747" cy="540747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25286" y="4246016"/>
            <a:ext cx="540747" cy="54074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25286" y="3352844"/>
            <a:ext cx="540747" cy="540747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1361072" y="6040786"/>
            <a:ext cx="6537760" cy="538296"/>
            <a:chOff x="0" y="0"/>
            <a:chExt cx="8717014" cy="71772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450806" y="0"/>
              <a:ext cx="7266207" cy="622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99"/>
                </a:lnSpc>
              </a:pPr>
              <a:r>
                <a:rPr lang="en-US" sz="3082">
                  <a:solidFill>
                    <a:srgbClr val="FFFFFF"/>
                  </a:solidFill>
                  <a:latin typeface="Nunito Sans Bold"/>
                </a:rPr>
                <a:t>Tarefas mal divididas;</a:t>
              </a:r>
            </a:p>
          </p:txBody>
        </p:sp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17728" cy="717728"/>
            </a:xfrm>
            <a:prstGeom prst="rect">
              <a:avLst/>
            </a:prstGeom>
          </p:spPr>
        </p:pic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04091" y="6089509"/>
            <a:ext cx="540747" cy="540747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6431575" y="9258300"/>
            <a:ext cx="82772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5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25286" y="6982681"/>
            <a:ext cx="540747" cy="540747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 rot="0">
            <a:off x="1361072" y="6902767"/>
            <a:ext cx="6537760" cy="538296"/>
            <a:chOff x="0" y="0"/>
            <a:chExt cx="8717014" cy="717728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1450806" y="0"/>
              <a:ext cx="7266207" cy="622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99"/>
                </a:lnSpc>
              </a:pPr>
              <a:r>
                <a:rPr lang="en-US" sz="3082">
                  <a:solidFill>
                    <a:srgbClr val="FFFFFF"/>
                  </a:solidFill>
                  <a:latin typeface="Nunito Sans Bold"/>
                </a:rPr>
                <a:t>Altas metas.</a:t>
              </a:r>
            </a:p>
          </p:txBody>
        </p:sp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17728" cy="717728"/>
            </a:xfrm>
            <a:prstGeom prst="rect">
              <a:avLst/>
            </a:prstGeom>
          </p:spPr>
        </p:pic>
      </p:grpSp>
      <p:sp>
        <p:nvSpPr>
          <p:cNvPr name="AutoShape 24" id="24"/>
          <p:cNvSpPr/>
          <p:nvPr/>
        </p:nvSpPr>
        <p:spPr>
          <a:xfrm rot="0">
            <a:off x="11640278" y="9741268"/>
            <a:ext cx="5619022" cy="0"/>
          </a:xfrm>
          <a:prstGeom prst="line">
            <a:avLst/>
          </a:prstGeom>
          <a:ln cap="rnd" w="19050">
            <a:solidFill>
              <a:srgbClr val="FAC9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-5400000">
            <a:off x="4726492" y="5124450"/>
            <a:ext cx="8135365" cy="0"/>
          </a:xfrm>
          <a:prstGeom prst="line">
            <a:avLst/>
          </a:prstGeom>
          <a:ln cap="flat" w="38100">
            <a:solidFill>
              <a:srgbClr val="FAC9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1361072" y="2124290"/>
            <a:ext cx="6795645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spc="-65">
                <a:solidFill>
                  <a:srgbClr val="FAC931"/>
                </a:solidFill>
                <a:latin typeface="Nunito Bold"/>
              </a:rPr>
              <a:t>Desafios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904091" y="2124290"/>
            <a:ext cx="629210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0"/>
              </a:lnSpc>
            </a:pPr>
            <a:r>
              <a:rPr lang="en-US" sz="6500" spc="-65">
                <a:solidFill>
                  <a:srgbClr val="FAC931"/>
                </a:solidFill>
                <a:latin typeface="Nunito Bold"/>
              </a:rPr>
              <a:t>Soluções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774664" y="5194159"/>
            <a:ext cx="492489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Colaboração mútua;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796817" y="6118084"/>
            <a:ext cx="5566987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Confiança no grupo;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774664" y="4299165"/>
            <a:ext cx="554579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Subdivisão espontânea;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796817" y="3352844"/>
            <a:ext cx="492489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Motivação;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774664" y="7037653"/>
            <a:ext cx="492489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Muita pesquisa.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000" r="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130456" y="724616"/>
            <a:ext cx="8599665" cy="8533684"/>
            <a:chOff x="0" y="0"/>
            <a:chExt cx="11466221" cy="1137824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4107722" y="-38100"/>
              <a:ext cx="1842815" cy="445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3"/>
                </a:lnSpc>
              </a:pPr>
              <a:r>
                <a:rPr lang="en-US" sz="2038">
                  <a:solidFill>
                    <a:srgbClr val="FFFFFF"/>
                  </a:solidFill>
                  <a:latin typeface="Nunito Bold"/>
                </a:rPr>
                <a:t>Expectativa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6396745" y="-38100"/>
              <a:ext cx="1553245" cy="445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3"/>
                </a:lnSpc>
              </a:pPr>
              <a:r>
                <a:rPr lang="en-US" sz="2038">
                  <a:solidFill>
                    <a:srgbClr val="FFFFFF"/>
                  </a:solidFill>
                  <a:latin typeface="Nunito Bold"/>
                </a:rPr>
                <a:t>Realizado</a:t>
              </a:r>
            </a:p>
          </p:txBody>
        </p: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3929239" y="158839"/>
              <a:ext cx="2378265" cy="89242"/>
              <a:chOff x="5547552" y="-728452"/>
              <a:chExt cx="4061420" cy="1524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5547552" y="-728452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7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7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AC931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>
                <a:off x="9456572" y="-728452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3600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-2700000">
              <a:off x="513229" y="10556511"/>
              <a:ext cx="835013" cy="445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3"/>
                </a:lnSpc>
              </a:pPr>
              <a:r>
                <a:rPr lang="en-US" sz="2038">
                  <a:solidFill>
                    <a:srgbClr val="FFFFFF"/>
                  </a:solidFill>
                  <a:latin typeface="Nunito Bold"/>
                </a:rPr>
                <a:t>Dia 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-2700000">
              <a:off x="1342684" y="10556593"/>
              <a:ext cx="835245" cy="445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3"/>
                </a:lnSpc>
              </a:pPr>
              <a:r>
                <a:rPr lang="en-US" sz="2038">
                  <a:solidFill>
                    <a:srgbClr val="FFFFFF"/>
                  </a:solidFill>
                  <a:latin typeface="Nunito Bold"/>
                </a:rPr>
                <a:t>Dia 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-2700000">
              <a:off x="2172535" y="10556511"/>
              <a:ext cx="835013" cy="445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3"/>
                </a:lnSpc>
              </a:pPr>
              <a:r>
                <a:rPr lang="en-US" sz="2038">
                  <a:solidFill>
                    <a:srgbClr val="FFFFFF"/>
                  </a:solidFill>
                  <a:latin typeface="Nunito Bold"/>
                </a:rPr>
                <a:t>Dia 3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-2700000">
              <a:off x="3002188" y="10556511"/>
              <a:ext cx="835013" cy="445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3"/>
                </a:lnSpc>
              </a:pPr>
              <a:r>
                <a:rPr lang="en-US" sz="2038">
                  <a:solidFill>
                    <a:srgbClr val="FFFFFF"/>
                  </a:solidFill>
                  <a:latin typeface="Nunito Bold"/>
                </a:rPr>
                <a:t>Dia 4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-2700000">
              <a:off x="3831841" y="10556511"/>
              <a:ext cx="835013" cy="445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3"/>
                </a:lnSpc>
              </a:pPr>
              <a:r>
                <a:rPr lang="en-US" sz="2038">
                  <a:solidFill>
                    <a:srgbClr val="FFFFFF"/>
                  </a:solidFill>
                  <a:latin typeface="Nunito Bold"/>
                </a:rPr>
                <a:t>Dia 5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-2700000">
              <a:off x="4661493" y="10556511"/>
              <a:ext cx="835013" cy="445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3"/>
                </a:lnSpc>
              </a:pPr>
              <a:r>
                <a:rPr lang="en-US" sz="2038">
                  <a:solidFill>
                    <a:srgbClr val="FFFFFF"/>
                  </a:solidFill>
                  <a:latin typeface="Nunito Bold"/>
                </a:rPr>
                <a:t>Dia 6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-2700000">
              <a:off x="5491146" y="10556511"/>
              <a:ext cx="835013" cy="445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3"/>
                </a:lnSpc>
              </a:pPr>
              <a:r>
                <a:rPr lang="en-US" sz="2038">
                  <a:solidFill>
                    <a:srgbClr val="FFFFFF"/>
                  </a:solidFill>
                  <a:latin typeface="Nunito Bold"/>
                </a:rPr>
                <a:t>Dia 7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-2700000">
              <a:off x="6320799" y="10556511"/>
              <a:ext cx="835013" cy="445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3"/>
                </a:lnSpc>
              </a:pPr>
              <a:r>
                <a:rPr lang="en-US" sz="2038">
                  <a:solidFill>
                    <a:srgbClr val="FFFFFF"/>
                  </a:solidFill>
                  <a:latin typeface="Nunito Bold"/>
                </a:rPr>
                <a:t>Dia 8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-2700000">
              <a:off x="7150452" y="10556511"/>
              <a:ext cx="835013" cy="445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3"/>
                </a:lnSpc>
              </a:pPr>
              <a:r>
                <a:rPr lang="en-US" sz="2038">
                  <a:solidFill>
                    <a:srgbClr val="FFFFFF"/>
                  </a:solidFill>
                  <a:latin typeface="Nunito Bold"/>
                </a:rPr>
                <a:t>Dia 9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-2700000">
              <a:off x="7803361" y="10629721"/>
              <a:ext cx="1042081" cy="445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3"/>
                </a:lnSpc>
              </a:pPr>
              <a:r>
                <a:rPr lang="en-US" sz="2038">
                  <a:solidFill>
                    <a:srgbClr val="FFFFFF"/>
                  </a:solidFill>
                  <a:latin typeface="Nunito Bold"/>
                </a:rPr>
                <a:t>Dia 10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-2700000">
              <a:off x="8633014" y="10629721"/>
              <a:ext cx="1042081" cy="445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3"/>
                </a:lnSpc>
              </a:pPr>
              <a:r>
                <a:rPr lang="en-US" sz="2038">
                  <a:solidFill>
                    <a:srgbClr val="FFFFFF"/>
                  </a:solidFill>
                  <a:latin typeface="Nunito Bold"/>
                </a:rPr>
                <a:t>Dia 11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-2700000">
              <a:off x="9462369" y="10629844"/>
              <a:ext cx="1042430" cy="445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3"/>
                </a:lnSpc>
              </a:pPr>
              <a:r>
                <a:rPr lang="en-US" sz="2038">
                  <a:solidFill>
                    <a:srgbClr val="FFFFFF"/>
                  </a:solidFill>
                  <a:latin typeface="Nunito Bold"/>
                </a:rPr>
                <a:t>Dia 12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-2700000">
              <a:off x="10292320" y="10629721"/>
              <a:ext cx="1042081" cy="445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3"/>
                </a:lnSpc>
              </a:pPr>
              <a:r>
                <a:rPr lang="en-US" sz="2038">
                  <a:solidFill>
                    <a:srgbClr val="FFFFFF"/>
                  </a:solidFill>
                  <a:latin typeface="Nunito Bold"/>
                </a:rPr>
                <a:t>Dia 13</a:t>
              </a:r>
            </a:p>
          </p:txBody>
        </p:sp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680733" y="585402"/>
              <a:ext cx="10785487" cy="9535816"/>
              <a:chOff x="0" y="0"/>
              <a:chExt cx="18418639" cy="16284546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0" y="-6350"/>
                <a:ext cx="1841863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8418639">
                    <a:moveTo>
                      <a:pt x="0" y="0"/>
                    </a:moveTo>
                    <a:lnTo>
                      <a:pt x="18418639" y="0"/>
                    </a:lnTo>
                    <a:lnTo>
                      <a:pt x="1841863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>
                <a:off x="0" y="3250559"/>
                <a:ext cx="1841863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8418639">
                    <a:moveTo>
                      <a:pt x="0" y="0"/>
                    </a:moveTo>
                    <a:lnTo>
                      <a:pt x="18418639" y="0"/>
                    </a:lnTo>
                    <a:lnTo>
                      <a:pt x="1841863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>
                <a:off x="0" y="6507469"/>
                <a:ext cx="1841863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8418639">
                    <a:moveTo>
                      <a:pt x="0" y="0"/>
                    </a:moveTo>
                    <a:lnTo>
                      <a:pt x="18418639" y="0"/>
                    </a:lnTo>
                    <a:lnTo>
                      <a:pt x="1841863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>
                <a:off x="0" y="9764378"/>
                <a:ext cx="1841863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8418639">
                    <a:moveTo>
                      <a:pt x="0" y="0"/>
                    </a:moveTo>
                    <a:lnTo>
                      <a:pt x="18418639" y="0"/>
                    </a:lnTo>
                    <a:lnTo>
                      <a:pt x="1841863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>
                <a:off x="0" y="13021287"/>
                <a:ext cx="1841863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8418639">
                    <a:moveTo>
                      <a:pt x="0" y="0"/>
                    </a:moveTo>
                    <a:lnTo>
                      <a:pt x="18418639" y="0"/>
                    </a:lnTo>
                    <a:lnTo>
                      <a:pt x="1841863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>
                <a:off x="0" y="16278196"/>
                <a:ext cx="1841863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8418639">
                    <a:moveTo>
                      <a:pt x="0" y="0"/>
                    </a:moveTo>
                    <a:lnTo>
                      <a:pt x="18418639" y="0"/>
                    </a:lnTo>
                    <a:lnTo>
                      <a:pt x="1841863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0" y="343842"/>
              <a:ext cx="508142" cy="445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53"/>
                </a:lnSpc>
              </a:pPr>
              <a:r>
                <a:rPr lang="en-US" sz="2038">
                  <a:solidFill>
                    <a:srgbClr val="FFFFFF"/>
                  </a:solidFill>
                  <a:latin typeface="Nunito Bold"/>
                </a:rPr>
                <a:t>25 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2251006"/>
              <a:ext cx="508142" cy="445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53"/>
                </a:lnSpc>
              </a:pPr>
              <a:r>
                <a:rPr lang="en-US" sz="2038">
                  <a:solidFill>
                    <a:srgbClr val="FFFFFF"/>
                  </a:solidFill>
                  <a:latin typeface="Nunito Bold"/>
                </a:rPr>
                <a:t>20 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349" y="4158169"/>
              <a:ext cx="507794" cy="445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53"/>
                </a:lnSpc>
              </a:pPr>
              <a:r>
                <a:rPr lang="en-US" sz="2038">
                  <a:solidFill>
                    <a:srgbClr val="FFFFFF"/>
                  </a:solidFill>
                  <a:latin typeface="Nunito Bold"/>
                </a:rPr>
                <a:t>15 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349" y="6065332"/>
              <a:ext cx="507794" cy="445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53"/>
                </a:lnSpc>
              </a:pPr>
              <a:r>
                <a:rPr lang="en-US" sz="2038">
                  <a:solidFill>
                    <a:srgbClr val="FFFFFF"/>
                  </a:solidFill>
                  <a:latin typeface="Nunito Bold"/>
                </a:rPr>
                <a:t>10 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207417" y="7972496"/>
              <a:ext cx="300725" cy="445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53"/>
                </a:lnSpc>
              </a:pPr>
              <a:r>
                <a:rPr lang="en-US" sz="2038">
                  <a:solidFill>
                    <a:srgbClr val="FFFFFF"/>
                  </a:solidFill>
                  <a:latin typeface="Nunito Bold"/>
                </a:rPr>
                <a:t>5 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207417" y="9879659"/>
              <a:ext cx="300725" cy="445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53"/>
                </a:lnSpc>
              </a:pPr>
              <a:r>
                <a:rPr lang="en-US" sz="2038">
                  <a:solidFill>
                    <a:srgbClr val="FFFFFF"/>
                  </a:solidFill>
                  <a:latin typeface="Nunito Bold"/>
                </a:rPr>
                <a:t>0 </a:t>
              </a:r>
            </a:p>
          </p:txBody>
        </p:sp>
        <p:grpSp>
          <p:nvGrpSpPr>
            <p:cNvPr name="Group 35" id="35"/>
            <p:cNvGrpSpPr>
              <a:grpSpLocks noChangeAspect="true"/>
            </p:cNvGrpSpPr>
            <p:nvPr/>
          </p:nvGrpSpPr>
          <p:grpSpPr>
            <a:xfrm rot="0">
              <a:off x="947031" y="810662"/>
              <a:ext cx="10252893" cy="9436903"/>
              <a:chOff x="454762" y="384682"/>
              <a:chExt cx="17509114" cy="16115629"/>
            </a:xfrm>
          </p:grpSpPr>
          <p:sp>
            <p:nvSpPr>
              <p:cNvPr name="Freeform 36" id="36"/>
              <p:cNvSpPr/>
              <p:nvPr/>
            </p:nvSpPr>
            <p:spPr>
              <a:xfrm>
                <a:off x="454762" y="384682"/>
                <a:ext cx="1702054" cy="1601094"/>
              </a:xfrm>
              <a:custGeom>
                <a:avLst/>
                <a:gdLst/>
                <a:ahLst/>
                <a:cxnLst/>
                <a:rect r="r" b="b" t="t" l="l"/>
                <a:pathLst>
                  <a:path h="1601094" w="1702054">
                    <a:moveTo>
                      <a:pt x="253647" y="0"/>
                    </a:moveTo>
                    <a:lnTo>
                      <a:pt x="195048" y="186046"/>
                    </a:lnTo>
                    <a:lnTo>
                      <a:pt x="0" y="184285"/>
                    </a:lnTo>
                    <a:lnTo>
                      <a:pt x="158832" y="297507"/>
                    </a:lnTo>
                    <a:lnTo>
                      <a:pt x="96885" y="482465"/>
                    </a:lnTo>
                    <a:lnTo>
                      <a:pt x="253647" y="366394"/>
                    </a:lnTo>
                    <a:lnTo>
                      <a:pt x="410410" y="482465"/>
                    </a:lnTo>
                    <a:lnTo>
                      <a:pt x="348462" y="297507"/>
                    </a:lnTo>
                    <a:lnTo>
                      <a:pt x="507294" y="184285"/>
                    </a:lnTo>
                    <a:lnTo>
                      <a:pt x="312246" y="186046"/>
                    </a:lnTo>
                    <a:close/>
                    <a:moveTo>
                      <a:pt x="272988" y="245665"/>
                    </a:moveTo>
                    <a:cubicBezTo>
                      <a:pt x="261360" y="235069"/>
                      <a:pt x="243355" y="235865"/>
                      <a:pt x="232707" y="247445"/>
                    </a:cubicBezTo>
                    <a:cubicBezTo>
                      <a:pt x="222058" y="259025"/>
                      <a:pt x="222773" y="277034"/>
                      <a:pt x="234306" y="287734"/>
                    </a:cubicBezTo>
                    <a:lnTo>
                      <a:pt x="1651124" y="1590498"/>
                    </a:lnTo>
                    <a:cubicBezTo>
                      <a:pt x="1662752" y="1601094"/>
                      <a:pt x="1680758" y="1600299"/>
                      <a:pt x="1691406" y="1588718"/>
                    </a:cubicBezTo>
                    <a:cubicBezTo>
                      <a:pt x="1702054" y="1577138"/>
                      <a:pt x="1701339" y="1559129"/>
                      <a:pt x="1689807" y="1548429"/>
                    </a:cubicBezTo>
                    <a:close/>
                  </a:path>
                </a:pathLst>
              </a:custGeom>
              <a:solidFill>
                <a:srgbClr val="FAC931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>
                <a:off x="1871581" y="1687445"/>
                <a:ext cx="1702054" cy="1601095"/>
              </a:xfrm>
              <a:custGeom>
                <a:avLst/>
                <a:gdLst/>
                <a:ahLst/>
                <a:cxnLst/>
                <a:rect r="r" b="b" t="t" l="l"/>
                <a:pathLst>
                  <a:path h="1601095" w="1702054">
                    <a:moveTo>
                      <a:pt x="253647" y="0"/>
                    </a:moveTo>
                    <a:lnTo>
                      <a:pt x="195048" y="186046"/>
                    </a:lnTo>
                    <a:lnTo>
                      <a:pt x="0" y="184286"/>
                    </a:lnTo>
                    <a:lnTo>
                      <a:pt x="158832" y="297508"/>
                    </a:lnTo>
                    <a:lnTo>
                      <a:pt x="96884" y="482465"/>
                    </a:lnTo>
                    <a:lnTo>
                      <a:pt x="253647" y="366395"/>
                    </a:lnTo>
                    <a:lnTo>
                      <a:pt x="410409" y="482465"/>
                    </a:lnTo>
                    <a:lnTo>
                      <a:pt x="348461" y="297508"/>
                    </a:lnTo>
                    <a:lnTo>
                      <a:pt x="507293" y="184286"/>
                    </a:lnTo>
                    <a:lnTo>
                      <a:pt x="312245" y="186046"/>
                    </a:lnTo>
                    <a:close/>
                    <a:moveTo>
                      <a:pt x="272988" y="245666"/>
                    </a:moveTo>
                    <a:cubicBezTo>
                      <a:pt x="261360" y="235070"/>
                      <a:pt x="243354" y="235865"/>
                      <a:pt x="232706" y="247446"/>
                    </a:cubicBezTo>
                    <a:cubicBezTo>
                      <a:pt x="222058" y="259026"/>
                      <a:pt x="222773" y="277035"/>
                      <a:pt x="234305" y="287735"/>
                    </a:cubicBezTo>
                    <a:lnTo>
                      <a:pt x="1651124" y="1590499"/>
                    </a:lnTo>
                    <a:cubicBezTo>
                      <a:pt x="1662752" y="1601095"/>
                      <a:pt x="1680757" y="1600300"/>
                      <a:pt x="1691406" y="1588719"/>
                    </a:cubicBezTo>
                    <a:cubicBezTo>
                      <a:pt x="1702054" y="1577139"/>
                      <a:pt x="1701339" y="1559130"/>
                      <a:pt x="1689806" y="1548430"/>
                    </a:cubicBezTo>
                    <a:close/>
                  </a:path>
                </a:pathLst>
              </a:custGeom>
              <a:solidFill>
                <a:srgbClr val="FAC931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>
                <a:off x="3288399" y="2990209"/>
                <a:ext cx="1702088" cy="1601117"/>
              </a:xfrm>
              <a:custGeom>
                <a:avLst/>
                <a:gdLst/>
                <a:ahLst/>
                <a:cxnLst/>
                <a:rect r="r" b="b" t="t" l="l"/>
                <a:pathLst>
                  <a:path h="1601117" w="1702088">
                    <a:moveTo>
                      <a:pt x="253647" y="0"/>
                    </a:moveTo>
                    <a:lnTo>
                      <a:pt x="195048" y="186046"/>
                    </a:lnTo>
                    <a:lnTo>
                      <a:pt x="0" y="184285"/>
                    </a:lnTo>
                    <a:lnTo>
                      <a:pt x="158832" y="297507"/>
                    </a:lnTo>
                    <a:lnTo>
                      <a:pt x="96885" y="482465"/>
                    </a:lnTo>
                    <a:lnTo>
                      <a:pt x="253647" y="366394"/>
                    </a:lnTo>
                    <a:lnTo>
                      <a:pt x="410409" y="482465"/>
                    </a:lnTo>
                    <a:lnTo>
                      <a:pt x="348462" y="297507"/>
                    </a:lnTo>
                    <a:lnTo>
                      <a:pt x="507294" y="184285"/>
                    </a:lnTo>
                    <a:lnTo>
                      <a:pt x="312246" y="186046"/>
                    </a:lnTo>
                    <a:close/>
                    <a:moveTo>
                      <a:pt x="272988" y="245666"/>
                    </a:moveTo>
                    <a:cubicBezTo>
                      <a:pt x="261360" y="235070"/>
                      <a:pt x="243355" y="235865"/>
                      <a:pt x="232706" y="247445"/>
                    </a:cubicBezTo>
                    <a:cubicBezTo>
                      <a:pt x="222058" y="259026"/>
                      <a:pt x="222773" y="277035"/>
                      <a:pt x="234306" y="287735"/>
                    </a:cubicBezTo>
                    <a:lnTo>
                      <a:pt x="1651124" y="1590498"/>
                    </a:lnTo>
                    <a:cubicBezTo>
                      <a:pt x="1662749" y="1601117"/>
                      <a:pt x="1680774" y="1600332"/>
                      <a:pt x="1691431" y="1588741"/>
                    </a:cubicBezTo>
                    <a:cubicBezTo>
                      <a:pt x="1702088" y="1577151"/>
                      <a:pt x="1701362" y="1559125"/>
                      <a:pt x="1689806" y="1548429"/>
                    </a:cubicBezTo>
                    <a:close/>
                  </a:path>
                </a:pathLst>
              </a:custGeom>
              <a:solidFill>
                <a:srgbClr val="FAC931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>
                <a:off x="4705217" y="4292973"/>
                <a:ext cx="1702054" cy="1601095"/>
              </a:xfrm>
              <a:custGeom>
                <a:avLst/>
                <a:gdLst/>
                <a:ahLst/>
                <a:cxnLst/>
                <a:rect r="r" b="b" t="t" l="l"/>
                <a:pathLst>
                  <a:path h="1601095" w="1702054">
                    <a:moveTo>
                      <a:pt x="253647" y="0"/>
                    </a:moveTo>
                    <a:lnTo>
                      <a:pt x="195049" y="186045"/>
                    </a:lnTo>
                    <a:lnTo>
                      <a:pt x="0" y="184285"/>
                    </a:lnTo>
                    <a:lnTo>
                      <a:pt x="158833" y="297507"/>
                    </a:lnTo>
                    <a:lnTo>
                      <a:pt x="96885" y="482465"/>
                    </a:lnTo>
                    <a:lnTo>
                      <a:pt x="253647" y="366394"/>
                    </a:lnTo>
                    <a:lnTo>
                      <a:pt x="410410" y="482465"/>
                    </a:lnTo>
                    <a:lnTo>
                      <a:pt x="348462" y="297507"/>
                    </a:lnTo>
                    <a:lnTo>
                      <a:pt x="507294" y="184285"/>
                    </a:lnTo>
                    <a:lnTo>
                      <a:pt x="312246" y="186045"/>
                    </a:lnTo>
                    <a:close/>
                    <a:moveTo>
                      <a:pt x="272988" y="245665"/>
                    </a:moveTo>
                    <a:cubicBezTo>
                      <a:pt x="261364" y="235046"/>
                      <a:pt x="243339" y="235832"/>
                      <a:pt x="232682" y="247422"/>
                    </a:cubicBezTo>
                    <a:cubicBezTo>
                      <a:pt x="222025" y="259012"/>
                      <a:pt x="222751" y="277039"/>
                      <a:pt x="234306" y="287734"/>
                    </a:cubicBezTo>
                    <a:lnTo>
                      <a:pt x="1651124" y="1590498"/>
                    </a:lnTo>
                    <a:cubicBezTo>
                      <a:pt x="1662752" y="1601094"/>
                      <a:pt x="1680758" y="1600299"/>
                      <a:pt x="1691407" y="1588718"/>
                    </a:cubicBezTo>
                    <a:cubicBezTo>
                      <a:pt x="1702055" y="1577138"/>
                      <a:pt x="1701340" y="1559129"/>
                      <a:pt x="1689807" y="1548429"/>
                    </a:cubicBezTo>
                    <a:close/>
                  </a:path>
                </a:pathLst>
              </a:custGeom>
              <a:solidFill>
                <a:srgbClr val="FAC931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>
                <a:off x="6122036" y="5595736"/>
                <a:ext cx="1702055" cy="1601095"/>
              </a:xfrm>
              <a:custGeom>
                <a:avLst/>
                <a:gdLst/>
                <a:ahLst/>
                <a:cxnLst/>
                <a:rect r="r" b="b" t="t" l="l"/>
                <a:pathLst>
                  <a:path h="1601095" w="1702055">
                    <a:moveTo>
                      <a:pt x="253647" y="0"/>
                    </a:moveTo>
                    <a:lnTo>
                      <a:pt x="195048" y="186046"/>
                    </a:lnTo>
                    <a:lnTo>
                      <a:pt x="0" y="184286"/>
                    </a:lnTo>
                    <a:lnTo>
                      <a:pt x="158832" y="297508"/>
                    </a:lnTo>
                    <a:lnTo>
                      <a:pt x="96884" y="482465"/>
                    </a:lnTo>
                    <a:lnTo>
                      <a:pt x="253647" y="366395"/>
                    </a:lnTo>
                    <a:lnTo>
                      <a:pt x="410409" y="482465"/>
                    </a:lnTo>
                    <a:lnTo>
                      <a:pt x="348462" y="297508"/>
                    </a:lnTo>
                    <a:lnTo>
                      <a:pt x="507293" y="184286"/>
                    </a:lnTo>
                    <a:lnTo>
                      <a:pt x="312246" y="186046"/>
                    </a:lnTo>
                    <a:close/>
                    <a:moveTo>
                      <a:pt x="272988" y="245666"/>
                    </a:moveTo>
                    <a:cubicBezTo>
                      <a:pt x="261360" y="235070"/>
                      <a:pt x="243354" y="235865"/>
                      <a:pt x="232706" y="247446"/>
                    </a:cubicBezTo>
                    <a:cubicBezTo>
                      <a:pt x="222058" y="259026"/>
                      <a:pt x="222773" y="277035"/>
                      <a:pt x="234305" y="287735"/>
                    </a:cubicBezTo>
                    <a:lnTo>
                      <a:pt x="1651124" y="1590499"/>
                    </a:lnTo>
                    <a:cubicBezTo>
                      <a:pt x="1662752" y="1601095"/>
                      <a:pt x="1680757" y="1600300"/>
                      <a:pt x="1691406" y="1588719"/>
                    </a:cubicBezTo>
                    <a:cubicBezTo>
                      <a:pt x="1702055" y="1577139"/>
                      <a:pt x="1701339" y="1559130"/>
                      <a:pt x="1689807" y="1548429"/>
                    </a:cubicBezTo>
                    <a:close/>
                  </a:path>
                </a:pathLst>
              </a:custGeom>
              <a:solidFill>
                <a:srgbClr val="FAC931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>
                <a:off x="7538855" y="6898500"/>
                <a:ext cx="1702088" cy="1601117"/>
              </a:xfrm>
              <a:custGeom>
                <a:avLst/>
                <a:gdLst/>
                <a:ahLst/>
                <a:cxnLst/>
                <a:rect r="r" b="b" t="t" l="l"/>
                <a:pathLst>
                  <a:path h="1601117" w="1702088">
                    <a:moveTo>
                      <a:pt x="253646" y="0"/>
                    </a:moveTo>
                    <a:lnTo>
                      <a:pt x="195047" y="186046"/>
                    </a:lnTo>
                    <a:lnTo>
                      <a:pt x="0" y="184286"/>
                    </a:lnTo>
                    <a:lnTo>
                      <a:pt x="158832" y="297507"/>
                    </a:lnTo>
                    <a:lnTo>
                      <a:pt x="96884" y="482465"/>
                    </a:lnTo>
                    <a:lnTo>
                      <a:pt x="253646" y="366395"/>
                    </a:lnTo>
                    <a:lnTo>
                      <a:pt x="410409" y="482465"/>
                    </a:lnTo>
                    <a:lnTo>
                      <a:pt x="348461" y="297507"/>
                    </a:lnTo>
                    <a:lnTo>
                      <a:pt x="507293" y="184286"/>
                    </a:lnTo>
                    <a:lnTo>
                      <a:pt x="312245" y="186046"/>
                    </a:lnTo>
                    <a:close/>
                    <a:moveTo>
                      <a:pt x="272988" y="245665"/>
                    </a:moveTo>
                    <a:cubicBezTo>
                      <a:pt x="261360" y="235069"/>
                      <a:pt x="243354" y="235865"/>
                      <a:pt x="232706" y="247445"/>
                    </a:cubicBezTo>
                    <a:cubicBezTo>
                      <a:pt x="222057" y="259026"/>
                      <a:pt x="222772" y="277035"/>
                      <a:pt x="234305" y="287735"/>
                    </a:cubicBezTo>
                    <a:lnTo>
                      <a:pt x="1651124" y="1590498"/>
                    </a:lnTo>
                    <a:cubicBezTo>
                      <a:pt x="1662748" y="1601117"/>
                      <a:pt x="1680773" y="1600332"/>
                      <a:pt x="1691430" y="1588742"/>
                    </a:cubicBezTo>
                    <a:cubicBezTo>
                      <a:pt x="1702087" y="1577152"/>
                      <a:pt x="1701361" y="1559124"/>
                      <a:pt x="1689806" y="1548429"/>
                    </a:cubicBezTo>
                    <a:close/>
                  </a:path>
                </a:pathLst>
              </a:custGeom>
              <a:solidFill>
                <a:srgbClr val="FAC931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>
                <a:off x="8955673" y="8201264"/>
                <a:ext cx="1702088" cy="1601117"/>
              </a:xfrm>
              <a:custGeom>
                <a:avLst/>
                <a:gdLst/>
                <a:ahLst/>
                <a:cxnLst/>
                <a:rect r="r" b="b" t="t" l="l"/>
                <a:pathLst>
                  <a:path h="1601117" w="1702088">
                    <a:moveTo>
                      <a:pt x="253646" y="0"/>
                    </a:moveTo>
                    <a:lnTo>
                      <a:pt x="195048" y="186046"/>
                    </a:lnTo>
                    <a:lnTo>
                      <a:pt x="0" y="184285"/>
                    </a:lnTo>
                    <a:lnTo>
                      <a:pt x="158832" y="297507"/>
                    </a:lnTo>
                    <a:lnTo>
                      <a:pt x="96885" y="482465"/>
                    </a:lnTo>
                    <a:lnTo>
                      <a:pt x="253646" y="366394"/>
                    </a:lnTo>
                    <a:lnTo>
                      <a:pt x="410409" y="482465"/>
                    </a:lnTo>
                    <a:lnTo>
                      <a:pt x="348461" y="297507"/>
                    </a:lnTo>
                    <a:lnTo>
                      <a:pt x="507294" y="184285"/>
                    </a:lnTo>
                    <a:lnTo>
                      <a:pt x="312245" y="186046"/>
                    </a:lnTo>
                    <a:close/>
                    <a:moveTo>
                      <a:pt x="272988" y="245665"/>
                    </a:moveTo>
                    <a:cubicBezTo>
                      <a:pt x="261363" y="235047"/>
                      <a:pt x="243338" y="235832"/>
                      <a:pt x="232681" y="247422"/>
                    </a:cubicBezTo>
                    <a:cubicBezTo>
                      <a:pt x="222024" y="259012"/>
                      <a:pt x="222750" y="277039"/>
                      <a:pt x="234306" y="287734"/>
                    </a:cubicBezTo>
                    <a:lnTo>
                      <a:pt x="1651124" y="1590498"/>
                    </a:lnTo>
                    <a:cubicBezTo>
                      <a:pt x="1662749" y="1601117"/>
                      <a:pt x="1680773" y="1600332"/>
                      <a:pt x="1691431" y="1588742"/>
                    </a:cubicBezTo>
                    <a:cubicBezTo>
                      <a:pt x="1702087" y="1577152"/>
                      <a:pt x="1701361" y="1559124"/>
                      <a:pt x="1689806" y="1548429"/>
                    </a:cubicBezTo>
                    <a:close/>
                  </a:path>
                </a:pathLst>
              </a:custGeom>
              <a:solidFill>
                <a:srgbClr val="FAC931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>
                <a:off x="10372491" y="9504028"/>
                <a:ext cx="1702055" cy="1601095"/>
              </a:xfrm>
              <a:custGeom>
                <a:avLst/>
                <a:gdLst/>
                <a:ahLst/>
                <a:cxnLst/>
                <a:rect r="r" b="b" t="t" l="l"/>
                <a:pathLst>
                  <a:path h="1601095" w="1702055">
                    <a:moveTo>
                      <a:pt x="253647" y="0"/>
                    </a:moveTo>
                    <a:lnTo>
                      <a:pt x="195048" y="186045"/>
                    </a:lnTo>
                    <a:lnTo>
                      <a:pt x="0" y="184285"/>
                    </a:lnTo>
                    <a:lnTo>
                      <a:pt x="158832" y="297506"/>
                    </a:lnTo>
                    <a:lnTo>
                      <a:pt x="96885" y="482464"/>
                    </a:lnTo>
                    <a:lnTo>
                      <a:pt x="253647" y="366394"/>
                    </a:lnTo>
                    <a:lnTo>
                      <a:pt x="410409" y="482464"/>
                    </a:lnTo>
                    <a:lnTo>
                      <a:pt x="348462" y="297506"/>
                    </a:lnTo>
                    <a:lnTo>
                      <a:pt x="507294" y="184285"/>
                    </a:lnTo>
                    <a:lnTo>
                      <a:pt x="312246" y="186045"/>
                    </a:lnTo>
                    <a:close/>
                    <a:moveTo>
                      <a:pt x="272988" y="245665"/>
                    </a:moveTo>
                    <a:cubicBezTo>
                      <a:pt x="261363" y="235047"/>
                      <a:pt x="243339" y="235832"/>
                      <a:pt x="232681" y="247422"/>
                    </a:cubicBezTo>
                    <a:cubicBezTo>
                      <a:pt x="222024" y="259012"/>
                      <a:pt x="222751" y="277039"/>
                      <a:pt x="234306" y="287734"/>
                    </a:cubicBezTo>
                    <a:lnTo>
                      <a:pt x="1651124" y="1590498"/>
                    </a:lnTo>
                    <a:cubicBezTo>
                      <a:pt x="1662752" y="1601094"/>
                      <a:pt x="1680758" y="1600299"/>
                      <a:pt x="1691406" y="1588718"/>
                    </a:cubicBezTo>
                    <a:cubicBezTo>
                      <a:pt x="1702055" y="1577137"/>
                      <a:pt x="1701339" y="1559129"/>
                      <a:pt x="1689807" y="1548428"/>
                    </a:cubicBezTo>
                    <a:close/>
                  </a:path>
                </a:pathLst>
              </a:custGeom>
              <a:solidFill>
                <a:srgbClr val="FAC931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>
                <a:off x="11789310" y="10806791"/>
                <a:ext cx="1702026" cy="1601077"/>
              </a:xfrm>
              <a:custGeom>
                <a:avLst/>
                <a:gdLst/>
                <a:ahLst/>
                <a:cxnLst/>
                <a:rect r="r" b="b" t="t" l="l"/>
                <a:pathLst>
                  <a:path h="1601077" w="1702026">
                    <a:moveTo>
                      <a:pt x="253646" y="0"/>
                    </a:moveTo>
                    <a:lnTo>
                      <a:pt x="195048" y="186046"/>
                    </a:lnTo>
                    <a:lnTo>
                      <a:pt x="0" y="184285"/>
                    </a:lnTo>
                    <a:lnTo>
                      <a:pt x="158831" y="297507"/>
                    </a:lnTo>
                    <a:lnTo>
                      <a:pt x="96884" y="482465"/>
                    </a:lnTo>
                    <a:lnTo>
                      <a:pt x="253646" y="366394"/>
                    </a:lnTo>
                    <a:lnTo>
                      <a:pt x="410409" y="482465"/>
                    </a:lnTo>
                    <a:lnTo>
                      <a:pt x="348461" y="297507"/>
                    </a:lnTo>
                    <a:lnTo>
                      <a:pt x="507293" y="184285"/>
                    </a:lnTo>
                    <a:lnTo>
                      <a:pt x="312245" y="186046"/>
                    </a:lnTo>
                    <a:close/>
                    <a:moveTo>
                      <a:pt x="272988" y="245665"/>
                    </a:moveTo>
                    <a:cubicBezTo>
                      <a:pt x="261360" y="235069"/>
                      <a:pt x="243354" y="235864"/>
                      <a:pt x="232706" y="247445"/>
                    </a:cubicBezTo>
                    <a:cubicBezTo>
                      <a:pt x="222057" y="259026"/>
                      <a:pt x="222772" y="277035"/>
                      <a:pt x="234305" y="287735"/>
                    </a:cubicBezTo>
                    <a:lnTo>
                      <a:pt x="1651124" y="1590498"/>
                    </a:lnTo>
                    <a:cubicBezTo>
                      <a:pt x="1662754" y="1601076"/>
                      <a:pt x="1680745" y="1600273"/>
                      <a:pt x="1691385" y="1588700"/>
                    </a:cubicBezTo>
                    <a:cubicBezTo>
                      <a:pt x="1702026" y="1577128"/>
                      <a:pt x="1701321" y="1559132"/>
                      <a:pt x="1689805" y="1548429"/>
                    </a:cubicBezTo>
                    <a:close/>
                  </a:path>
                </a:pathLst>
              </a:custGeom>
              <a:solidFill>
                <a:srgbClr val="FAC931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>
                <a:off x="13206127" y="12109555"/>
                <a:ext cx="1702056" cy="1601095"/>
              </a:xfrm>
              <a:custGeom>
                <a:avLst/>
                <a:gdLst/>
                <a:ahLst/>
                <a:cxnLst/>
                <a:rect r="r" b="b" t="t" l="l"/>
                <a:pathLst>
                  <a:path h="1601095" w="1702056">
                    <a:moveTo>
                      <a:pt x="253648" y="0"/>
                    </a:moveTo>
                    <a:lnTo>
                      <a:pt x="195049" y="186046"/>
                    </a:lnTo>
                    <a:lnTo>
                      <a:pt x="0" y="184285"/>
                    </a:lnTo>
                    <a:lnTo>
                      <a:pt x="158832" y="297507"/>
                    </a:lnTo>
                    <a:lnTo>
                      <a:pt x="96886" y="482465"/>
                    </a:lnTo>
                    <a:lnTo>
                      <a:pt x="253648" y="366394"/>
                    </a:lnTo>
                    <a:lnTo>
                      <a:pt x="410409" y="482465"/>
                    </a:lnTo>
                    <a:lnTo>
                      <a:pt x="348463" y="297507"/>
                    </a:lnTo>
                    <a:lnTo>
                      <a:pt x="507295" y="184285"/>
                    </a:lnTo>
                    <a:lnTo>
                      <a:pt x="312246" y="186046"/>
                    </a:lnTo>
                    <a:close/>
                    <a:moveTo>
                      <a:pt x="272988" y="245665"/>
                    </a:moveTo>
                    <a:cubicBezTo>
                      <a:pt x="261358" y="235087"/>
                      <a:pt x="243367" y="235890"/>
                      <a:pt x="232727" y="247463"/>
                    </a:cubicBezTo>
                    <a:cubicBezTo>
                      <a:pt x="222086" y="259036"/>
                      <a:pt x="222791" y="277031"/>
                      <a:pt x="234307" y="287734"/>
                    </a:cubicBezTo>
                    <a:lnTo>
                      <a:pt x="1651124" y="1590499"/>
                    </a:lnTo>
                    <a:cubicBezTo>
                      <a:pt x="1662753" y="1601095"/>
                      <a:pt x="1680758" y="1600300"/>
                      <a:pt x="1691407" y="1588719"/>
                    </a:cubicBezTo>
                    <a:cubicBezTo>
                      <a:pt x="1702056" y="1577138"/>
                      <a:pt x="1701340" y="1559129"/>
                      <a:pt x="1689807" y="1548428"/>
                    </a:cubicBezTo>
                    <a:close/>
                  </a:path>
                </a:pathLst>
              </a:custGeom>
              <a:solidFill>
                <a:srgbClr val="FAC931"/>
              </a:solidFill>
            </p:spPr>
          </p:sp>
          <p:sp>
            <p:nvSpPr>
              <p:cNvPr name="Freeform 46" id="46"/>
              <p:cNvSpPr/>
              <p:nvPr/>
            </p:nvSpPr>
            <p:spPr>
              <a:xfrm>
                <a:off x="14622946" y="13412318"/>
                <a:ext cx="1702054" cy="1601095"/>
              </a:xfrm>
              <a:custGeom>
                <a:avLst/>
                <a:gdLst/>
                <a:ahLst/>
                <a:cxnLst/>
                <a:rect r="r" b="b" t="t" l="l"/>
                <a:pathLst>
                  <a:path h="1601095" w="1702054">
                    <a:moveTo>
                      <a:pt x="253647" y="0"/>
                    </a:moveTo>
                    <a:lnTo>
                      <a:pt x="195049" y="186046"/>
                    </a:lnTo>
                    <a:lnTo>
                      <a:pt x="0" y="184286"/>
                    </a:lnTo>
                    <a:lnTo>
                      <a:pt x="158832" y="297507"/>
                    </a:lnTo>
                    <a:lnTo>
                      <a:pt x="96884" y="482465"/>
                    </a:lnTo>
                    <a:lnTo>
                      <a:pt x="253647" y="366394"/>
                    </a:lnTo>
                    <a:lnTo>
                      <a:pt x="410409" y="482465"/>
                    </a:lnTo>
                    <a:lnTo>
                      <a:pt x="348463" y="297507"/>
                    </a:lnTo>
                    <a:lnTo>
                      <a:pt x="507293" y="184286"/>
                    </a:lnTo>
                    <a:lnTo>
                      <a:pt x="312246" y="186046"/>
                    </a:lnTo>
                    <a:close/>
                    <a:moveTo>
                      <a:pt x="272988" y="245665"/>
                    </a:moveTo>
                    <a:cubicBezTo>
                      <a:pt x="261359" y="235069"/>
                      <a:pt x="243354" y="235864"/>
                      <a:pt x="232705" y="247445"/>
                    </a:cubicBezTo>
                    <a:cubicBezTo>
                      <a:pt x="222056" y="259026"/>
                      <a:pt x="222773" y="277036"/>
                      <a:pt x="234305" y="287736"/>
                    </a:cubicBezTo>
                    <a:lnTo>
                      <a:pt x="1651124" y="1590498"/>
                    </a:lnTo>
                    <a:cubicBezTo>
                      <a:pt x="1662751" y="1601094"/>
                      <a:pt x="1680758" y="1600299"/>
                      <a:pt x="1691405" y="1588718"/>
                    </a:cubicBezTo>
                    <a:cubicBezTo>
                      <a:pt x="1702054" y="1577139"/>
                      <a:pt x="1701340" y="1559129"/>
                      <a:pt x="1689807" y="1548429"/>
                    </a:cubicBezTo>
                    <a:close/>
                  </a:path>
                </a:pathLst>
              </a:custGeom>
              <a:solidFill>
                <a:srgbClr val="FAC931"/>
              </a:solidFill>
            </p:spPr>
          </p:sp>
          <p:sp>
            <p:nvSpPr>
              <p:cNvPr name="Freeform 47" id="47"/>
              <p:cNvSpPr/>
              <p:nvPr/>
            </p:nvSpPr>
            <p:spPr>
              <a:xfrm>
                <a:off x="16039765" y="14715082"/>
                <a:ext cx="1924112" cy="1785229"/>
              </a:xfrm>
              <a:custGeom>
                <a:avLst/>
                <a:gdLst/>
                <a:ahLst/>
                <a:cxnLst/>
                <a:rect r="r" b="b" t="t" l="l"/>
                <a:pathLst>
                  <a:path h="1785229" w="1924112">
                    <a:moveTo>
                      <a:pt x="253647" y="0"/>
                    </a:moveTo>
                    <a:lnTo>
                      <a:pt x="195047" y="186046"/>
                    </a:lnTo>
                    <a:lnTo>
                      <a:pt x="0" y="184286"/>
                    </a:lnTo>
                    <a:lnTo>
                      <a:pt x="158832" y="297507"/>
                    </a:lnTo>
                    <a:lnTo>
                      <a:pt x="96884" y="482465"/>
                    </a:lnTo>
                    <a:lnTo>
                      <a:pt x="253647" y="366394"/>
                    </a:lnTo>
                    <a:lnTo>
                      <a:pt x="410409" y="482465"/>
                    </a:lnTo>
                    <a:lnTo>
                      <a:pt x="348461" y="297507"/>
                    </a:lnTo>
                    <a:lnTo>
                      <a:pt x="507293" y="184286"/>
                    </a:lnTo>
                    <a:lnTo>
                      <a:pt x="312245" y="186046"/>
                    </a:lnTo>
                    <a:close/>
                    <a:moveTo>
                      <a:pt x="272988" y="245665"/>
                    </a:moveTo>
                    <a:cubicBezTo>
                      <a:pt x="261361" y="235069"/>
                      <a:pt x="243354" y="235864"/>
                      <a:pt x="232707" y="247445"/>
                    </a:cubicBezTo>
                    <a:cubicBezTo>
                      <a:pt x="222058" y="259024"/>
                      <a:pt x="222773" y="277034"/>
                      <a:pt x="234305" y="287734"/>
                    </a:cubicBezTo>
                    <a:lnTo>
                      <a:pt x="1651124" y="1590498"/>
                    </a:lnTo>
                    <a:cubicBezTo>
                      <a:pt x="1662754" y="1601076"/>
                      <a:pt x="1680746" y="1600273"/>
                      <a:pt x="1691385" y="1588700"/>
                    </a:cubicBezTo>
                    <a:cubicBezTo>
                      <a:pt x="1702026" y="1577127"/>
                      <a:pt x="1701321" y="1559132"/>
                      <a:pt x="1689806" y="1548429"/>
                    </a:cubicBezTo>
                    <a:close/>
                    <a:moveTo>
                      <a:pt x="1670466" y="1302764"/>
                    </a:moveTo>
                    <a:lnTo>
                      <a:pt x="1611866" y="1488810"/>
                    </a:lnTo>
                    <a:lnTo>
                      <a:pt x="1416818" y="1487048"/>
                    </a:lnTo>
                    <a:lnTo>
                      <a:pt x="1575650" y="1600271"/>
                    </a:lnTo>
                    <a:lnTo>
                      <a:pt x="1513703" y="1785229"/>
                    </a:lnTo>
                    <a:lnTo>
                      <a:pt x="1670466" y="1669158"/>
                    </a:lnTo>
                    <a:lnTo>
                      <a:pt x="1827227" y="1785229"/>
                    </a:lnTo>
                    <a:lnTo>
                      <a:pt x="1765280" y="1600271"/>
                    </a:lnTo>
                    <a:lnTo>
                      <a:pt x="1924112" y="1487048"/>
                    </a:lnTo>
                    <a:lnTo>
                      <a:pt x="1729064" y="1488810"/>
                    </a:lnTo>
                    <a:close/>
                  </a:path>
                </a:pathLst>
              </a:custGeom>
              <a:solidFill>
                <a:srgbClr val="FAC931"/>
              </a:solidFill>
            </p:spPr>
          </p:sp>
          <p:sp>
            <p:nvSpPr>
              <p:cNvPr name="Freeform 48" id="48"/>
              <p:cNvSpPr/>
              <p:nvPr/>
            </p:nvSpPr>
            <p:spPr>
              <a:xfrm>
                <a:off x="454762" y="384682"/>
                <a:ext cx="1698913" cy="482465"/>
              </a:xfrm>
              <a:custGeom>
                <a:avLst/>
                <a:gdLst/>
                <a:ahLst/>
                <a:cxnLst/>
                <a:rect r="r" b="b" t="t" l="l"/>
                <a:pathLst>
                  <a:path h="482465" w="1698913">
                    <a:moveTo>
                      <a:pt x="253647" y="0"/>
                    </a:moveTo>
                    <a:lnTo>
                      <a:pt x="195048" y="186046"/>
                    </a:lnTo>
                    <a:lnTo>
                      <a:pt x="0" y="184285"/>
                    </a:lnTo>
                    <a:lnTo>
                      <a:pt x="158832" y="297507"/>
                    </a:lnTo>
                    <a:lnTo>
                      <a:pt x="96885" y="482465"/>
                    </a:lnTo>
                    <a:lnTo>
                      <a:pt x="253647" y="366394"/>
                    </a:lnTo>
                    <a:lnTo>
                      <a:pt x="410410" y="482465"/>
                    </a:lnTo>
                    <a:lnTo>
                      <a:pt x="348462" y="297507"/>
                    </a:lnTo>
                    <a:lnTo>
                      <a:pt x="507294" y="184285"/>
                    </a:lnTo>
                    <a:lnTo>
                      <a:pt x="312246" y="186046"/>
                    </a:lnTo>
                    <a:close/>
                    <a:moveTo>
                      <a:pt x="253647" y="238125"/>
                    </a:moveTo>
                    <a:cubicBezTo>
                      <a:pt x="237916" y="238195"/>
                      <a:pt x="225200" y="250968"/>
                      <a:pt x="225200" y="266700"/>
                    </a:cubicBezTo>
                    <a:cubicBezTo>
                      <a:pt x="225200" y="282432"/>
                      <a:pt x="237916" y="295205"/>
                      <a:pt x="253647" y="295275"/>
                    </a:cubicBezTo>
                    <a:lnTo>
                      <a:pt x="1670466" y="295275"/>
                    </a:lnTo>
                    <a:cubicBezTo>
                      <a:pt x="1686197" y="295205"/>
                      <a:pt x="1698913" y="282432"/>
                      <a:pt x="1698913" y="266700"/>
                    </a:cubicBezTo>
                    <a:cubicBezTo>
                      <a:pt x="1698913" y="250968"/>
                      <a:pt x="1686197" y="238195"/>
                      <a:pt x="1670466" y="238125"/>
                    </a:cubicBezTo>
                    <a:close/>
                  </a:path>
                </a:pathLst>
              </a:custGeom>
              <a:solidFill>
                <a:srgbClr val="FF3600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>
                <a:off x="1871581" y="384682"/>
                <a:ext cx="1703022" cy="2904734"/>
              </a:xfrm>
              <a:custGeom>
                <a:avLst/>
                <a:gdLst/>
                <a:ahLst/>
                <a:cxnLst/>
                <a:rect r="r" b="b" t="t" l="l"/>
                <a:pathLst>
                  <a:path h="2904734" w="1703022">
                    <a:moveTo>
                      <a:pt x="253647" y="0"/>
                    </a:moveTo>
                    <a:lnTo>
                      <a:pt x="195048" y="186046"/>
                    </a:lnTo>
                    <a:lnTo>
                      <a:pt x="0" y="184285"/>
                    </a:lnTo>
                    <a:lnTo>
                      <a:pt x="158832" y="297507"/>
                    </a:lnTo>
                    <a:lnTo>
                      <a:pt x="96884" y="482465"/>
                    </a:lnTo>
                    <a:lnTo>
                      <a:pt x="253647" y="366394"/>
                    </a:lnTo>
                    <a:lnTo>
                      <a:pt x="410409" y="482465"/>
                    </a:lnTo>
                    <a:lnTo>
                      <a:pt x="348461" y="297507"/>
                    </a:lnTo>
                    <a:lnTo>
                      <a:pt x="507293" y="184285"/>
                    </a:lnTo>
                    <a:lnTo>
                      <a:pt x="312245" y="186046"/>
                    </a:lnTo>
                    <a:close/>
                    <a:moveTo>
                      <a:pt x="278750" y="253049"/>
                    </a:moveTo>
                    <a:cubicBezTo>
                      <a:pt x="271173" y="239262"/>
                      <a:pt x="253877" y="234193"/>
                      <a:pt x="240057" y="241708"/>
                    </a:cubicBezTo>
                    <a:cubicBezTo>
                      <a:pt x="226236" y="249224"/>
                      <a:pt x="221090" y="266496"/>
                      <a:pt x="228543" y="280351"/>
                    </a:cubicBezTo>
                    <a:lnTo>
                      <a:pt x="1645361" y="2885878"/>
                    </a:lnTo>
                    <a:cubicBezTo>
                      <a:pt x="1652938" y="2899665"/>
                      <a:pt x="1670234" y="2904734"/>
                      <a:pt x="1684055" y="2897219"/>
                    </a:cubicBezTo>
                    <a:cubicBezTo>
                      <a:pt x="1697876" y="2889703"/>
                      <a:pt x="1703022" y="2872430"/>
                      <a:pt x="1695569" y="2858576"/>
                    </a:cubicBezTo>
                    <a:close/>
                  </a:path>
                </a:pathLst>
              </a:custGeom>
              <a:solidFill>
                <a:srgbClr val="FF3600"/>
              </a:solidFill>
            </p:spPr>
          </p:sp>
          <p:sp>
            <p:nvSpPr>
              <p:cNvPr name="Freeform 50" id="50"/>
              <p:cNvSpPr/>
              <p:nvPr/>
            </p:nvSpPr>
            <p:spPr>
              <a:xfrm>
                <a:off x="3288399" y="2990209"/>
                <a:ext cx="1702883" cy="950552"/>
              </a:xfrm>
              <a:custGeom>
                <a:avLst/>
                <a:gdLst/>
                <a:ahLst/>
                <a:cxnLst/>
                <a:rect r="r" b="b" t="t" l="l"/>
                <a:pathLst>
                  <a:path h="950552" w="1702883">
                    <a:moveTo>
                      <a:pt x="253647" y="0"/>
                    </a:moveTo>
                    <a:lnTo>
                      <a:pt x="195048" y="186046"/>
                    </a:lnTo>
                    <a:lnTo>
                      <a:pt x="0" y="184285"/>
                    </a:lnTo>
                    <a:lnTo>
                      <a:pt x="158832" y="297507"/>
                    </a:lnTo>
                    <a:lnTo>
                      <a:pt x="96885" y="482465"/>
                    </a:lnTo>
                    <a:lnTo>
                      <a:pt x="253647" y="366394"/>
                    </a:lnTo>
                    <a:lnTo>
                      <a:pt x="410409" y="482465"/>
                    </a:lnTo>
                    <a:lnTo>
                      <a:pt x="348462" y="297507"/>
                    </a:lnTo>
                    <a:lnTo>
                      <a:pt x="507294" y="184285"/>
                    </a:lnTo>
                    <a:lnTo>
                      <a:pt x="312246" y="186046"/>
                    </a:lnTo>
                    <a:close/>
                    <a:moveTo>
                      <a:pt x="265583" y="240738"/>
                    </a:moveTo>
                    <a:cubicBezTo>
                      <a:pt x="251261" y="234230"/>
                      <a:pt x="234372" y="240524"/>
                      <a:pt x="227800" y="254817"/>
                    </a:cubicBezTo>
                    <a:cubicBezTo>
                      <a:pt x="221229" y="269111"/>
                      <a:pt x="227447" y="286027"/>
                      <a:pt x="241711" y="292663"/>
                    </a:cubicBezTo>
                    <a:lnTo>
                      <a:pt x="1658529" y="944045"/>
                    </a:lnTo>
                    <a:cubicBezTo>
                      <a:pt x="1672852" y="950552"/>
                      <a:pt x="1689741" y="944259"/>
                      <a:pt x="1696312" y="929965"/>
                    </a:cubicBezTo>
                    <a:cubicBezTo>
                      <a:pt x="1702883" y="915672"/>
                      <a:pt x="1696665" y="898755"/>
                      <a:pt x="1682401" y="892120"/>
                    </a:cubicBezTo>
                    <a:close/>
                  </a:path>
                </a:pathLst>
              </a:custGeom>
              <a:solidFill>
                <a:srgbClr val="FF3600"/>
              </a:solidFill>
            </p:spPr>
          </p:sp>
          <p:sp>
            <p:nvSpPr>
              <p:cNvPr name="Freeform 51" id="51"/>
              <p:cNvSpPr/>
              <p:nvPr/>
            </p:nvSpPr>
            <p:spPr>
              <a:xfrm>
                <a:off x="4705217" y="3641591"/>
                <a:ext cx="1702883" cy="950552"/>
              </a:xfrm>
              <a:custGeom>
                <a:avLst/>
                <a:gdLst/>
                <a:ahLst/>
                <a:cxnLst/>
                <a:rect r="r" b="b" t="t" l="l"/>
                <a:pathLst>
                  <a:path h="950552" w="1702883">
                    <a:moveTo>
                      <a:pt x="253647" y="0"/>
                    </a:moveTo>
                    <a:lnTo>
                      <a:pt x="195049" y="186046"/>
                    </a:lnTo>
                    <a:lnTo>
                      <a:pt x="0" y="184285"/>
                    </a:lnTo>
                    <a:lnTo>
                      <a:pt x="158833" y="297507"/>
                    </a:lnTo>
                    <a:lnTo>
                      <a:pt x="96885" y="482465"/>
                    </a:lnTo>
                    <a:lnTo>
                      <a:pt x="253647" y="366394"/>
                    </a:lnTo>
                    <a:lnTo>
                      <a:pt x="410410" y="482465"/>
                    </a:lnTo>
                    <a:lnTo>
                      <a:pt x="348462" y="297507"/>
                    </a:lnTo>
                    <a:lnTo>
                      <a:pt x="507294" y="184285"/>
                    </a:lnTo>
                    <a:lnTo>
                      <a:pt x="312246" y="186046"/>
                    </a:lnTo>
                    <a:close/>
                    <a:moveTo>
                      <a:pt x="265583" y="240738"/>
                    </a:moveTo>
                    <a:cubicBezTo>
                      <a:pt x="251261" y="234230"/>
                      <a:pt x="234372" y="240524"/>
                      <a:pt x="227800" y="254817"/>
                    </a:cubicBezTo>
                    <a:cubicBezTo>
                      <a:pt x="221229" y="269111"/>
                      <a:pt x="227447" y="286027"/>
                      <a:pt x="241711" y="292663"/>
                    </a:cubicBezTo>
                    <a:lnTo>
                      <a:pt x="1658529" y="944044"/>
                    </a:lnTo>
                    <a:cubicBezTo>
                      <a:pt x="1672852" y="950552"/>
                      <a:pt x="1689741" y="944258"/>
                      <a:pt x="1696312" y="929965"/>
                    </a:cubicBezTo>
                    <a:cubicBezTo>
                      <a:pt x="1702884" y="915671"/>
                      <a:pt x="1696666" y="898754"/>
                      <a:pt x="1682402" y="892119"/>
                    </a:cubicBezTo>
                    <a:close/>
                  </a:path>
                </a:pathLst>
              </a:custGeom>
              <a:solidFill>
                <a:srgbClr val="FF3600"/>
              </a:solidFill>
            </p:spPr>
          </p:sp>
          <p:sp>
            <p:nvSpPr>
              <p:cNvPr name="Freeform 52" id="52"/>
              <p:cNvSpPr/>
              <p:nvPr/>
            </p:nvSpPr>
            <p:spPr>
              <a:xfrm>
                <a:off x="6122036" y="4292973"/>
                <a:ext cx="1702054" cy="1601095"/>
              </a:xfrm>
              <a:custGeom>
                <a:avLst/>
                <a:gdLst/>
                <a:ahLst/>
                <a:cxnLst/>
                <a:rect r="r" b="b" t="t" l="l"/>
                <a:pathLst>
                  <a:path h="1601095" w="1702054">
                    <a:moveTo>
                      <a:pt x="253647" y="0"/>
                    </a:moveTo>
                    <a:lnTo>
                      <a:pt x="195048" y="186045"/>
                    </a:lnTo>
                    <a:lnTo>
                      <a:pt x="0" y="184285"/>
                    </a:lnTo>
                    <a:lnTo>
                      <a:pt x="158832" y="297507"/>
                    </a:lnTo>
                    <a:lnTo>
                      <a:pt x="96884" y="482465"/>
                    </a:lnTo>
                    <a:lnTo>
                      <a:pt x="253647" y="366394"/>
                    </a:lnTo>
                    <a:lnTo>
                      <a:pt x="410409" y="482465"/>
                    </a:lnTo>
                    <a:lnTo>
                      <a:pt x="348462" y="297507"/>
                    </a:lnTo>
                    <a:lnTo>
                      <a:pt x="507293" y="184285"/>
                    </a:lnTo>
                    <a:lnTo>
                      <a:pt x="312246" y="186045"/>
                    </a:lnTo>
                    <a:close/>
                    <a:moveTo>
                      <a:pt x="272988" y="245665"/>
                    </a:moveTo>
                    <a:cubicBezTo>
                      <a:pt x="261360" y="235069"/>
                      <a:pt x="243355" y="235865"/>
                      <a:pt x="232706" y="247445"/>
                    </a:cubicBezTo>
                    <a:cubicBezTo>
                      <a:pt x="222058" y="259025"/>
                      <a:pt x="222773" y="277034"/>
                      <a:pt x="234305" y="287734"/>
                    </a:cubicBezTo>
                    <a:lnTo>
                      <a:pt x="1651124" y="1590498"/>
                    </a:lnTo>
                    <a:cubicBezTo>
                      <a:pt x="1662752" y="1601094"/>
                      <a:pt x="1680757" y="1600299"/>
                      <a:pt x="1691406" y="1588719"/>
                    </a:cubicBezTo>
                    <a:cubicBezTo>
                      <a:pt x="1702054" y="1577138"/>
                      <a:pt x="1701339" y="1559129"/>
                      <a:pt x="1689807" y="1548429"/>
                    </a:cubicBezTo>
                    <a:close/>
                  </a:path>
                </a:pathLst>
              </a:custGeom>
              <a:solidFill>
                <a:srgbClr val="FF3600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>
                <a:off x="7538855" y="5595736"/>
                <a:ext cx="1702776" cy="2253111"/>
              </a:xfrm>
              <a:custGeom>
                <a:avLst/>
                <a:gdLst/>
                <a:ahLst/>
                <a:cxnLst/>
                <a:rect r="r" b="b" t="t" l="l"/>
                <a:pathLst>
                  <a:path h="2253111" w="1702776">
                    <a:moveTo>
                      <a:pt x="253646" y="0"/>
                    </a:moveTo>
                    <a:lnTo>
                      <a:pt x="195047" y="186046"/>
                    </a:lnTo>
                    <a:lnTo>
                      <a:pt x="0" y="184286"/>
                    </a:lnTo>
                    <a:lnTo>
                      <a:pt x="158832" y="297508"/>
                    </a:lnTo>
                    <a:lnTo>
                      <a:pt x="96884" y="482465"/>
                    </a:lnTo>
                    <a:lnTo>
                      <a:pt x="253646" y="366395"/>
                    </a:lnTo>
                    <a:lnTo>
                      <a:pt x="410409" y="482465"/>
                    </a:lnTo>
                    <a:lnTo>
                      <a:pt x="348461" y="297508"/>
                    </a:lnTo>
                    <a:lnTo>
                      <a:pt x="507293" y="184286"/>
                    </a:lnTo>
                    <a:lnTo>
                      <a:pt x="312245" y="186046"/>
                    </a:lnTo>
                    <a:close/>
                    <a:moveTo>
                      <a:pt x="276780" y="249927"/>
                    </a:moveTo>
                    <a:cubicBezTo>
                      <a:pt x="267489" y="237232"/>
                      <a:pt x="249684" y="234435"/>
                      <a:pt x="236948" y="243670"/>
                    </a:cubicBezTo>
                    <a:cubicBezTo>
                      <a:pt x="224211" y="252904"/>
                      <a:pt x="221335" y="270696"/>
                      <a:pt x="230512" y="283474"/>
                    </a:cubicBezTo>
                    <a:lnTo>
                      <a:pt x="1647330" y="2237619"/>
                    </a:lnTo>
                    <a:cubicBezTo>
                      <a:pt x="1656621" y="2250315"/>
                      <a:pt x="1674426" y="2253111"/>
                      <a:pt x="1687162" y="2243877"/>
                    </a:cubicBezTo>
                    <a:cubicBezTo>
                      <a:pt x="1699899" y="2234643"/>
                      <a:pt x="1702775" y="2216851"/>
                      <a:pt x="1693599" y="2204073"/>
                    </a:cubicBezTo>
                    <a:close/>
                  </a:path>
                </a:pathLst>
              </a:custGeom>
              <a:solidFill>
                <a:srgbClr val="FF3600"/>
              </a:solidFill>
            </p:spPr>
          </p:sp>
          <p:sp>
            <p:nvSpPr>
              <p:cNvPr name="Freeform 54" id="54"/>
              <p:cNvSpPr/>
              <p:nvPr/>
            </p:nvSpPr>
            <p:spPr>
              <a:xfrm>
                <a:off x="8955673" y="7549882"/>
                <a:ext cx="1698913" cy="482465"/>
              </a:xfrm>
              <a:custGeom>
                <a:avLst/>
                <a:gdLst/>
                <a:ahLst/>
                <a:cxnLst/>
                <a:rect r="r" b="b" t="t" l="l"/>
                <a:pathLst>
                  <a:path h="482465" w="1698913">
                    <a:moveTo>
                      <a:pt x="253646" y="0"/>
                    </a:moveTo>
                    <a:lnTo>
                      <a:pt x="195048" y="186046"/>
                    </a:lnTo>
                    <a:lnTo>
                      <a:pt x="0" y="184285"/>
                    </a:lnTo>
                    <a:lnTo>
                      <a:pt x="158832" y="297507"/>
                    </a:lnTo>
                    <a:lnTo>
                      <a:pt x="96885" y="482465"/>
                    </a:lnTo>
                    <a:lnTo>
                      <a:pt x="253646" y="366394"/>
                    </a:lnTo>
                    <a:lnTo>
                      <a:pt x="410409" y="482465"/>
                    </a:lnTo>
                    <a:lnTo>
                      <a:pt x="348461" y="297507"/>
                    </a:lnTo>
                    <a:lnTo>
                      <a:pt x="507294" y="184285"/>
                    </a:lnTo>
                    <a:lnTo>
                      <a:pt x="312245" y="186046"/>
                    </a:lnTo>
                    <a:close/>
                    <a:moveTo>
                      <a:pt x="253646" y="238125"/>
                    </a:moveTo>
                    <a:cubicBezTo>
                      <a:pt x="237915" y="238195"/>
                      <a:pt x="225198" y="250968"/>
                      <a:pt x="225198" y="266700"/>
                    </a:cubicBezTo>
                    <a:cubicBezTo>
                      <a:pt x="225198" y="282431"/>
                      <a:pt x="237915" y="295204"/>
                      <a:pt x="253646" y="295275"/>
                    </a:cubicBezTo>
                    <a:lnTo>
                      <a:pt x="1670465" y="295275"/>
                    </a:lnTo>
                    <a:cubicBezTo>
                      <a:pt x="1686197" y="295204"/>
                      <a:pt x="1698913" y="282431"/>
                      <a:pt x="1698913" y="266700"/>
                    </a:cubicBezTo>
                    <a:cubicBezTo>
                      <a:pt x="1698913" y="250968"/>
                      <a:pt x="1686197" y="238195"/>
                      <a:pt x="1670465" y="238125"/>
                    </a:cubicBezTo>
                    <a:close/>
                  </a:path>
                </a:pathLst>
              </a:custGeom>
              <a:solidFill>
                <a:srgbClr val="FF3600"/>
              </a:solidFill>
            </p:spPr>
          </p:sp>
          <p:sp>
            <p:nvSpPr>
              <p:cNvPr name="Freeform 55" id="55"/>
              <p:cNvSpPr/>
              <p:nvPr/>
            </p:nvSpPr>
            <p:spPr>
              <a:xfrm>
                <a:off x="10372491" y="7549882"/>
                <a:ext cx="1702884" cy="950552"/>
              </a:xfrm>
              <a:custGeom>
                <a:avLst/>
                <a:gdLst/>
                <a:ahLst/>
                <a:cxnLst/>
                <a:rect r="r" b="b" t="t" l="l"/>
                <a:pathLst>
                  <a:path h="950552" w="1702884">
                    <a:moveTo>
                      <a:pt x="253647" y="0"/>
                    </a:moveTo>
                    <a:lnTo>
                      <a:pt x="195048" y="186046"/>
                    </a:lnTo>
                    <a:lnTo>
                      <a:pt x="0" y="184285"/>
                    </a:lnTo>
                    <a:lnTo>
                      <a:pt x="158832" y="297507"/>
                    </a:lnTo>
                    <a:lnTo>
                      <a:pt x="96885" y="482465"/>
                    </a:lnTo>
                    <a:lnTo>
                      <a:pt x="253647" y="366394"/>
                    </a:lnTo>
                    <a:lnTo>
                      <a:pt x="410409" y="482465"/>
                    </a:lnTo>
                    <a:lnTo>
                      <a:pt x="348462" y="297507"/>
                    </a:lnTo>
                    <a:lnTo>
                      <a:pt x="507294" y="184285"/>
                    </a:lnTo>
                    <a:lnTo>
                      <a:pt x="312246" y="186046"/>
                    </a:lnTo>
                    <a:close/>
                    <a:moveTo>
                      <a:pt x="265583" y="240737"/>
                    </a:moveTo>
                    <a:cubicBezTo>
                      <a:pt x="251260" y="234230"/>
                      <a:pt x="234372" y="240523"/>
                      <a:pt x="227800" y="254817"/>
                    </a:cubicBezTo>
                    <a:cubicBezTo>
                      <a:pt x="221228" y="269111"/>
                      <a:pt x="227446" y="286027"/>
                      <a:pt x="241711" y="292663"/>
                    </a:cubicBezTo>
                    <a:lnTo>
                      <a:pt x="1658529" y="944045"/>
                    </a:lnTo>
                    <a:cubicBezTo>
                      <a:pt x="1672852" y="950552"/>
                      <a:pt x="1689741" y="944258"/>
                      <a:pt x="1696313" y="929965"/>
                    </a:cubicBezTo>
                    <a:cubicBezTo>
                      <a:pt x="1702884" y="915671"/>
                      <a:pt x="1696666" y="898754"/>
                      <a:pt x="1682402" y="892119"/>
                    </a:cubicBezTo>
                    <a:close/>
                  </a:path>
                </a:pathLst>
              </a:custGeom>
              <a:solidFill>
                <a:srgbClr val="FF3600"/>
              </a:solidFill>
            </p:spPr>
          </p:sp>
          <p:sp>
            <p:nvSpPr>
              <p:cNvPr name="Freeform 56" id="56"/>
              <p:cNvSpPr/>
              <p:nvPr/>
            </p:nvSpPr>
            <p:spPr>
              <a:xfrm>
                <a:off x="11789310" y="8201264"/>
                <a:ext cx="1702884" cy="950552"/>
              </a:xfrm>
              <a:custGeom>
                <a:avLst/>
                <a:gdLst/>
                <a:ahLst/>
                <a:cxnLst/>
                <a:rect r="r" b="b" t="t" l="l"/>
                <a:pathLst>
                  <a:path h="950552" w="1702884">
                    <a:moveTo>
                      <a:pt x="253646" y="0"/>
                    </a:moveTo>
                    <a:lnTo>
                      <a:pt x="195048" y="186046"/>
                    </a:lnTo>
                    <a:lnTo>
                      <a:pt x="0" y="184285"/>
                    </a:lnTo>
                    <a:lnTo>
                      <a:pt x="158831" y="297507"/>
                    </a:lnTo>
                    <a:lnTo>
                      <a:pt x="96884" y="482465"/>
                    </a:lnTo>
                    <a:lnTo>
                      <a:pt x="253646" y="366394"/>
                    </a:lnTo>
                    <a:lnTo>
                      <a:pt x="410409" y="482465"/>
                    </a:lnTo>
                    <a:lnTo>
                      <a:pt x="348461" y="297507"/>
                    </a:lnTo>
                    <a:lnTo>
                      <a:pt x="507293" y="184285"/>
                    </a:lnTo>
                    <a:lnTo>
                      <a:pt x="312245" y="186046"/>
                    </a:lnTo>
                    <a:close/>
                    <a:moveTo>
                      <a:pt x="265583" y="240737"/>
                    </a:moveTo>
                    <a:cubicBezTo>
                      <a:pt x="251260" y="234230"/>
                      <a:pt x="234371" y="240523"/>
                      <a:pt x="227799" y="254817"/>
                    </a:cubicBezTo>
                    <a:cubicBezTo>
                      <a:pt x="221228" y="269110"/>
                      <a:pt x="227446" y="286027"/>
                      <a:pt x="241710" y="292663"/>
                    </a:cubicBezTo>
                    <a:lnTo>
                      <a:pt x="1658528" y="944044"/>
                    </a:lnTo>
                    <a:cubicBezTo>
                      <a:pt x="1672851" y="950552"/>
                      <a:pt x="1689740" y="944258"/>
                      <a:pt x="1696312" y="929965"/>
                    </a:cubicBezTo>
                    <a:cubicBezTo>
                      <a:pt x="1702884" y="915671"/>
                      <a:pt x="1696665" y="898754"/>
                      <a:pt x="1682401" y="892119"/>
                    </a:cubicBezTo>
                    <a:close/>
                  </a:path>
                </a:pathLst>
              </a:custGeom>
              <a:solidFill>
                <a:srgbClr val="FF3600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>
                <a:off x="13206127" y="8852646"/>
                <a:ext cx="1702054" cy="1601095"/>
              </a:xfrm>
              <a:custGeom>
                <a:avLst/>
                <a:gdLst/>
                <a:ahLst/>
                <a:cxnLst/>
                <a:rect r="r" b="b" t="t" l="l"/>
                <a:pathLst>
                  <a:path h="1601095" w="1702054">
                    <a:moveTo>
                      <a:pt x="253648" y="0"/>
                    </a:moveTo>
                    <a:lnTo>
                      <a:pt x="195049" y="186046"/>
                    </a:lnTo>
                    <a:lnTo>
                      <a:pt x="0" y="184285"/>
                    </a:lnTo>
                    <a:lnTo>
                      <a:pt x="158832" y="297507"/>
                    </a:lnTo>
                    <a:lnTo>
                      <a:pt x="96886" y="482465"/>
                    </a:lnTo>
                    <a:lnTo>
                      <a:pt x="253648" y="366394"/>
                    </a:lnTo>
                    <a:lnTo>
                      <a:pt x="410409" y="482465"/>
                    </a:lnTo>
                    <a:lnTo>
                      <a:pt x="348463" y="297507"/>
                    </a:lnTo>
                    <a:lnTo>
                      <a:pt x="507295" y="184285"/>
                    </a:lnTo>
                    <a:lnTo>
                      <a:pt x="312246" y="186046"/>
                    </a:lnTo>
                    <a:close/>
                    <a:moveTo>
                      <a:pt x="272988" y="245665"/>
                    </a:moveTo>
                    <a:cubicBezTo>
                      <a:pt x="261358" y="235087"/>
                      <a:pt x="243367" y="235890"/>
                      <a:pt x="232727" y="247463"/>
                    </a:cubicBezTo>
                    <a:cubicBezTo>
                      <a:pt x="222086" y="259036"/>
                      <a:pt x="222791" y="277031"/>
                      <a:pt x="234307" y="287734"/>
                    </a:cubicBezTo>
                    <a:lnTo>
                      <a:pt x="1651124" y="1590498"/>
                    </a:lnTo>
                    <a:cubicBezTo>
                      <a:pt x="1662751" y="1601094"/>
                      <a:pt x="1680758" y="1600299"/>
                      <a:pt x="1691406" y="1588719"/>
                    </a:cubicBezTo>
                    <a:cubicBezTo>
                      <a:pt x="1702054" y="1577138"/>
                      <a:pt x="1701340" y="1559129"/>
                      <a:pt x="1689807" y="1548429"/>
                    </a:cubicBezTo>
                    <a:close/>
                  </a:path>
                </a:pathLst>
              </a:custGeom>
              <a:solidFill>
                <a:srgbClr val="FF3600"/>
              </a:solidFill>
            </p:spPr>
          </p:sp>
          <p:sp>
            <p:nvSpPr>
              <p:cNvPr name="Freeform 58" id="58"/>
              <p:cNvSpPr/>
              <p:nvPr/>
            </p:nvSpPr>
            <p:spPr>
              <a:xfrm>
                <a:off x="14622946" y="10155410"/>
                <a:ext cx="1703023" cy="2904734"/>
              </a:xfrm>
              <a:custGeom>
                <a:avLst/>
                <a:gdLst/>
                <a:ahLst/>
                <a:cxnLst/>
                <a:rect r="r" b="b" t="t" l="l"/>
                <a:pathLst>
                  <a:path h="2904734" w="1703023">
                    <a:moveTo>
                      <a:pt x="253647" y="0"/>
                    </a:moveTo>
                    <a:lnTo>
                      <a:pt x="195049" y="186045"/>
                    </a:lnTo>
                    <a:lnTo>
                      <a:pt x="0" y="184284"/>
                    </a:lnTo>
                    <a:lnTo>
                      <a:pt x="158832" y="297506"/>
                    </a:lnTo>
                    <a:lnTo>
                      <a:pt x="96884" y="482464"/>
                    </a:lnTo>
                    <a:lnTo>
                      <a:pt x="253647" y="366393"/>
                    </a:lnTo>
                    <a:lnTo>
                      <a:pt x="410409" y="482464"/>
                    </a:lnTo>
                    <a:lnTo>
                      <a:pt x="348463" y="297506"/>
                    </a:lnTo>
                    <a:lnTo>
                      <a:pt x="507293" y="184284"/>
                    </a:lnTo>
                    <a:lnTo>
                      <a:pt x="312246" y="186045"/>
                    </a:lnTo>
                    <a:close/>
                    <a:moveTo>
                      <a:pt x="278751" y="253048"/>
                    </a:moveTo>
                    <a:cubicBezTo>
                      <a:pt x="271173" y="239262"/>
                      <a:pt x="253878" y="234192"/>
                      <a:pt x="240057" y="241707"/>
                    </a:cubicBezTo>
                    <a:cubicBezTo>
                      <a:pt x="226236" y="249222"/>
                      <a:pt x="221089" y="266496"/>
                      <a:pt x="228543" y="280350"/>
                    </a:cubicBezTo>
                    <a:lnTo>
                      <a:pt x="1645362" y="2885878"/>
                    </a:lnTo>
                    <a:cubicBezTo>
                      <a:pt x="1652940" y="2899664"/>
                      <a:pt x="1670235" y="2904734"/>
                      <a:pt x="1684056" y="2897218"/>
                    </a:cubicBezTo>
                    <a:cubicBezTo>
                      <a:pt x="1697876" y="2889702"/>
                      <a:pt x="1703023" y="2872430"/>
                      <a:pt x="1695570" y="2858575"/>
                    </a:cubicBezTo>
                    <a:close/>
                  </a:path>
                </a:pathLst>
              </a:custGeom>
              <a:solidFill>
                <a:srgbClr val="FF3600"/>
              </a:solidFill>
            </p:spPr>
          </p:sp>
          <p:sp>
            <p:nvSpPr>
              <p:cNvPr name="Freeform 59" id="59"/>
              <p:cNvSpPr/>
              <p:nvPr/>
            </p:nvSpPr>
            <p:spPr>
              <a:xfrm>
                <a:off x="16039765" y="12760937"/>
                <a:ext cx="1924112" cy="3739374"/>
              </a:xfrm>
              <a:custGeom>
                <a:avLst/>
                <a:gdLst/>
                <a:ahLst/>
                <a:cxnLst/>
                <a:rect r="r" b="b" t="t" l="l"/>
                <a:pathLst>
                  <a:path h="3739374" w="1924112">
                    <a:moveTo>
                      <a:pt x="253647" y="0"/>
                    </a:moveTo>
                    <a:lnTo>
                      <a:pt x="195047" y="186046"/>
                    </a:lnTo>
                    <a:lnTo>
                      <a:pt x="0" y="184285"/>
                    </a:lnTo>
                    <a:lnTo>
                      <a:pt x="158832" y="297506"/>
                    </a:lnTo>
                    <a:lnTo>
                      <a:pt x="96884" y="482464"/>
                    </a:lnTo>
                    <a:lnTo>
                      <a:pt x="253647" y="366394"/>
                    </a:lnTo>
                    <a:lnTo>
                      <a:pt x="410409" y="482464"/>
                    </a:lnTo>
                    <a:lnTo>
                      <a:pt x="348461" y="297506"/>
                    </a:lnTo>
                    <a:lnTo>
                      <a:pt x="507293" y="184285"/>
                    </a:lnTo>
                    <a:lnTo>
                      <a:pt x="312245" y="186046"/>
                    </a:lnTo>
                    <a:close/>
                    <a:moveTo>
                      <a:pt x="279850" y="255301"/>
                    </a:moveTo>
                    <a:cubicBezTo>
                      <a:pt x="273511" y="240903"/>
                      <a:pt x="256726" y="234338"/>
                      <a:pt x="242299" y="240614"/>
                    </a:cubicBezTo>
                    <a:cubicBezTo>
                      <a:pt x="227873" y="246889"/>
                      <a:pt x="221233" y="263645"/>
                      <a:pt x="227444" y="278098"/>
                    </a:cubicBezTo>
                    <a:lnTo>
                      <a:pt x="1644263" y="3535008"/>
                    </a:lnTo>
                    <a:cubicBezTo>
                      <a:pt x="1650602" y="3549405"/>
                      <a:pt x="1667387" y="3555971"/>
                      <a:pt x="1681814" y="3549695"/>
                    </a:cubicBezTo>
                    <a:cubicBezTo>
                      <a:pt x="1696239" y="3543420"/>
                      <a:pt x="1702879" y="3526664"/>
                      <a:pt x="1696669" y="3512211"/>
                    </a:cubicBezTo>
                    <a:close/>
                    <a:moveTo>
                      <a:pt x="1670466" y="3256909"/>
                    </a:moveTo>
                    <a:lnTo>
                      <a:pt x="1611866" y="3442955"/>
                    </a:lnTo>
                    <a:lnTo>
                      <a:pt x="1416818" y="3441193"/>
                    </a:lnTo>
                    <a:lnTo>
                      <a:pt x="1575650" y="3554416"/>
                    </a:lnTo>
                    <a:lnTo>
                      <a:pt x="1513703" y="3739374"/>
                    </a:lnTo>
                    <a:lnTo>
                      <a:pt x="1670466" y="3623303"/>
                    </a:lnTo>
                    <a:lnTo>
                      <a:pt x="1827227" y="3739374"/>
                    </a:lnTo>
                    <a:lnTo>
                      <a:pt x="1765280" y="3554416"/>
                    </a:lnTo>
                    <a:lnTo>
                      <a:pt x="1924112" y="3441193"/>
                    </a:lnTo>
                    <a:lnTo>
                      <a:pt x="1729064" y="3442955"/>
                    </a:lnTo>
                    <a:close/>
                  </a:path>
                </a:pathLst>
              </a:custGeom>
              <a:solidFill>
                <a:srgbClr val="FF3600"/>
              </a:solidFill>
            </p:spPr>
          </p:sp>
        </p:grpSp>
      </p:grpSp>
      <p:grpSp>
        <p:nvGrpSpPr>
          <p:cNvPr name="Group 60" id="60"/>
          <p:cNvGrpSpPr/>
          <p:nvPr/>
        </p:nvGrpSpPr>
        <p:grpSpPr>
          <a:xfrm rot="0">
            <a:off x="1028700" y="6043992"/>
            <a:ext cx="6834955" cy="3214308"/>
            <a:chOff x="0" y="0"/>
            <a:chExt cx="9113273" cy="4285744"/>
          </a:xfrm>
        </p:grpSpPr>
        <p:pic>
          <p:nvPicPr>
            <p:cNvPr name="Picture 61" id="61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43428" y="0"/>
              <a:ext cx="4153276" cy="4285744"/>
            </a:xfrm>
            <a:prstGeom prst="rect">
              <a:avLst/>
            </a:prstGeom>
          </p:spPr>
        </p:pic>
        <p:pic>
          <p:nvPicPr>
            <p:cNvPr name="Picture 62" id="62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456114" y="1182628"/>
              <a:ext cx="4172895" cy="3103117"/>
            </a:xfrm>
            <a:prstGeom prst="rect">
              <a:avLst/>
            </a:prstGeom>
          </p:spPr>
        </p:pic>
        <p:sp>
          <p:nvSpPr>
            <p:cNvPr name="AutoShape 63" id="63"/>
            <p:cNvSpPr/>
            <p:nvPr/>
          </p:nvSpPr>
          <p:spPr>
            <a:xfrm rot="0">
              <a:off x="0" y="4257150"/>
              <a:ext cx="9113273" cy="0"/>
            </a:xfrm>
            <a:prstGeom prst="line">
              <a:avLst/>
            </a:prstGeom>
            <a:ln cap="rnd" w="22875">
              <a:solidFill>
                <a:srgbClr val="243762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64" id="64"/>
          <p:cNvPicPr>
            <a:picLocks noChangeAspect="true"/>
          </p:cNvPicPr>
          <p:nvPr/>
        </p:nvPicPr>
        <p:blipFill>
          <a:blip r:embed="rId7"/>
          <a:srcRect l="0" t="487" r="0" b="42605"/>
          <a:stretch>
            <a:fillRect/>
          </a:stretch>
        </p:blipFill>
        <p:spPr>
          <a:xfrm flipH="false" flipV="false" rot="0">
            <a:off x="3716843" y="7090664"/>
            <a:ext cx="2909783" cy="1663251"/>
          </a:xfrm>
          <a:prstGeom prst="rect">
            <a:avLst/>
          </a:prstGeom>
        </p:spPr>
      </p:pic>
      <p:sp>
        <p:nvSpPr>
          <p:cNvPr name="TextBox 65" id="65"/>
          <p:cNvSpPr txBox="true"/>
          <p:nvPr/>
        </p:nvSpPr>
        <p:spPr>
          <a:xfrm rot="0">
            <a:off x="1028700" y="1085850"/>
            <a:ext cx="5984034" cy="18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9"/>
              </a:lnSpc>
            </a:pPr>
            <a:r>
              <a:rPr lang="en-US" sz="6499" spc="-64">
                <a:solidFill>
                  <a:srgbClr val="FAC931"/>
                </a:solidFill>
                <a:latin typeface="Nunito Bold"/>
              </a:rPr>
              <a:t>Gráfico Burndown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6431575" y="9258300"/>
            <a:ext cx="82772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6</a:t>
            </a:r>
          </a:p>
        </p:txBody>
      </p:sp>
      <p:sp>
        <p:nvSpPr>
          <p:cNvPr name="AutoShape 67" id="67"/>
          <p:cNvSpPr/>
          <p:nvPr/>
        </p:nvSpPr>
        <p:spPr>
          <a:xfrm rot="0">
            <a:off x="11640278" y="9741268"/>
            <a:ext cx="5619022" cy="0"/>
          </a:xfrm>
          <a:prstGeom prst="line">
            <a:avLst/>
          </a:prstGeom>
          <a:ln cap="rnd" w="19050">
            <a:solidFill>
              <a:srgbClr val="FAC9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090" r="0" b="909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04754" y="3614147"/>
            <a:ext cx="14678493" cy="365049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148757" y="1095375"/>
            <a:ext cx="11990487" cy="92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74"/>
              </a:lnSpc>
              <a:spcBef>
                <a:spcPct val="0"/>
              </a:spcBef>
            </a:pPr>
            <a:r>
              <a:rPr lang="en-US" sz="6522" spc="-65">
                <a:solidFill>
                  <a:srgbClr val="FAC931"/>
                </a:solidFill>
                <a:latin typeface="Nunito Bold"/>
              </a:rPr>
              <a:t>Análises</a:t>
            </a:r>
            <a:r>
              <a:rPr lang="en-US" sz="6522" spc="-65" u="none">
                <a:solidFill>
                  <a:srgbClr val="FAC931"/>
                </a:solidFill>
                <a:latin typeface="Nunito Bold"/>
              </a:rPr>
              <a:t> e a Questão dos Dados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83275" y="8767127"/>
            <a:ext cx="732145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Análise com Outliers!?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737807" y="8830945"/>
            <a:ext cx="5619022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856493" y="2490785"/>
            <a:ext cx="12575014" cy="701040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361166"/>
            <a:ext cx="16230600" cy="1816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28382" indent="-464191" lvl="1">
              <a:lnSpc>
                <a:spcPts val="4730"/>
              </a:lnSpc>
              <a:buFont typeface="Arial"/>
              <a:buChar char="•"/>
            </a:pPr>
            <a:r>
              <a:rPr lang="en-US" sz="4300" spc="-43">
                <a:solidFill>
                  <a:srgbClr val="FAC931"/>
                </a:solidFill>
                <a:latin typeface="Nunito Bold"/>
              </a:rPr>
              <a:t>Como se comportaram o preço dos combustíveis durante os dois meses citados? Os valores do etanol e da gasolina tiveram uma de queda ou diminuição?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31575" y="9258300"/>
            <a:ext cx="82772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7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1640278" y="9741268"/>
            <a:ext cx="5619022" cy="0"/>
          </a:xfrm>
          <a:prstGeom prst="line">
            <a:avLst/>
          </a:prstGeom>
          <a:ln cap="rnd" w="19050">
            <a:solidFill>
              <a:srgbClr val="FAC9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2648978" y="9876385"/>
            <a:ext cx="5619022" cy="0"/>
          </a:xfrm>
          <a:prstGeom prst="line">
            <a:avLst/>
          </a:prstGeom>
          <a:ln cap="rnd" w="19050">
            <a:solidFill>
              <a:srgbClr val="FAC931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190"/>
          <a:stretch>
            <a:fillRect/>
          </a:stretch>
        </p:blipFill>
        <p:spPr>
          <a:xfrm flipH="false" flipV="false" rot="0">
            <a:off x="7103676" y="1028700"/>
            <a:ext cx="9642428" cy="822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2277791"/>
            <a:ext cx="4532005" cy="351070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440275" y="9390610"/>
            <a:ext cx="82772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Nunito Sans Bold"/>
              </a:rPr>
              <a:t>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41896" y="136699"/>
            <a:ext cx="15204208" cy="502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0"/>
              </a:lnSpc>
              <a:spcBef>
                <a:spcPct val="0"/>
              </a:spcBef>
            </a:pPr>
            <a:r>
              <a:rPr lang="en-US" sz="3600" spc="-36" u="none">
                <a:solidFill>
                  <a:srgbClr val="FAC931"/>
                </a:solidFill>
                <a:latin typeface="Nunito Bold"/>
              </a:rPr>
              <a:t>2. Qual o preço médio da gasolina e do etanol nesses dois meses?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DAFOAm9tzIg</dc:identifier>
  <dcterms:modified xsi:type="dcterms:W3CDTF">2011-08-01T06:04:30Z</dcterms:modified>
  <cp:revision>1</cp:revision>
  <dc:title>Projeto M4 - SQUAD SUPERPODEROSO</dc:title>
</cp:coreProperties>
</file>